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77" r:id="rId4"/>
    <p:sldId id="259" r:id="rId5"/>
    <p:sldId id="283" r:id="rId6"/>
    <p:sldId id="257" r:id="rId7"/>
    <p:sldId id="284" r:id="rId8"/>
    <p:sldId id="285" r:id="rId9"/>
    <p:sldId id="286" r:id="rId10"/>
    <p:sldId id="287" r:id="rId11"/>
    <p:sldId id="282" r:id="rId12"/>
    <p:sldId id="268"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37DC-FE1C-01FF-C8B3-ECAE48762E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562B88-88D9-1B47-230C-5BD2F3F13A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F3DB0B-3E66-B8CC-4196-0371CDF90850}"/>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204BF45C-5803-3DE3-3CC4-51D580E75E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A477DD-DDC6-755B-2113-EEC415C6336C}"/>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115754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6CD7-E63A-A785-9259-1EAC4FB5E2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2F6A3-2903-B5F8-9044-718FC9C296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EBC60-DACE-535F-35E8-575C6AE065F8}"/>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AE36A0D6-6DA6-554E-F8F9-51EC7136F1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8E7FEA-CFF2-D2BC-1204-5B362D530EC9}"/>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296210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0D9D4-A2F3-0488-903A-44CB991C3A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2C4861-3F1A-E4AC-6A30-4CD3777E1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D84E2-BBF3-10E5-3A65-B5F7CA33B6FD}"/>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8DA0B54C-E811-A8C1-07D0-EA1E8EE12D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7B233A-AAF0-0E41-C52B-CA12168B1A5E}"/>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3218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5B55-2AC4-C261-5161-9E15097782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CDECEF-E1B5-4B6E-F9A4-72D973AEEA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217232-0968-8365-EE10-8C6A8CB369E1}"/>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AE3CCF04-C331-E7CD-46F3-C4E84B7D5B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DD8256-06CD-8732-B67A-82C1E6DE8B8D}"/>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24412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555-4AF4-CACF-B3E9-E90B097897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F78784-156A-34F7-D7F0-35A2831CCA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7B1824-C68F-9B0D-7F7A-D211DEEEE088}"/>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0378B28A-03AB-96AD-1BB1-B94F6EDA69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1505A8-12F4-946E-473B-AD6BA76F4841}"/>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400276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C3C7-9970-AD45-5CED-A38883246C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DCDC62-C2BB-4966-2839-0B5E0B5241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9A83D1-D8DA-62F7-2E2C-F7BAB52A28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2BC32D-2668-504B-8213-6F27B6C92006}"/>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6" name="Footer Placeholder 5">
            <a:extLst>
              <a:ext uri="{FF2B5EF4-FFF2-40B4-BE49-F238E27FC236}">
                <a16:creationId xmlns:a16="http://schemas.microsoft.com/office/drawing/2014/main" id="{923DFAA0-A293-4BC6-B771-07EFAD06FD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26EEB2-1E91-79D5-F0FB-BC58EC1DF913}"/>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109739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71B3-DC8C-E8FC-A451-B22472F7BF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6C0865-1AB7-ECC4-6781-5A0CD9D54C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0518EE-67EC-13CD-1E49-B86321460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8DB01E-9714-EA88-B40C-37AC1B84D0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F3D158-2B06-440C-92BF-A8A084D539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A4ACA1-B7C9-E6A9-AF95-9592E5D779D0}"/>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8" name="Footer Placeholder 7">
            <a:extLst>
              <a:ext uri="{FF2B5EF4-FFF2-40B4-BE49-F238E27FC236}">
                <a16:creationId xmlns:a16="http://schemas.microsoft.com/office/drawing/2014/main" id="{97CBE256-2C34-FADA-FE6E-E89C9FB888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1123B3-0C30-7CC5-D85E-775B10EBD19F}"/>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936604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27C-CFA3-4120-104B-A65DCC12A5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502894-EF18-BB92-218A-8F62D928E2DC}"/>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4" name="Footer Placeholder 3">
            <a:extLst>
              <a:ext uri="{FF2B5EF4-FFF2-40B4-BE49-F238E27FC236}">
                <a16:creationId xmlns:a16="http://schemas.microsoft.com/office/drawing/2014/main" id="{48400F49-3C87-1089-52B7-830661208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122B09-ABAB-C87F-F69B-518F16E1DFB3}"/>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75914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BC097-9BE3-56C7-5358-929E62B8CED6}"/>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3" name="Footer Placeholder 2">
            <a:extLst>
              <a:ext uri="{FF2B5EF4-FFF2-40B4-BE49-F238E27FC236}">
                <a16:creationId xmlns:a16="http://schemas.microsoft.com/office/drawing/2014/main" id="{1F1F5448-3A06-92AE-52BE-A994E436DA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0B7C42-D611-A0A9-FE4F-731ABDCFB57F}"/>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336565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6756-C02B-B751-994E-D98AE61BC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5347C3-DBFA-21B4-E02E-0AAD063902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6000A0-20CE-89E2-E474-6C9C9A4AE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2AA41-517C-9CF2-1254-C01FEF1222C0}"/>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6" name="Footer Placeholder 5">
            <a:extLst>
              <a:ext uri="{FF2B5EF4-FFF2-40B4-BE49-F238E27FC236}">
                <a16:creationId xmlns:a16="http://schemas.microsoft.com/office/drawing/2014/main" id="{F416D312-EBEF-5C19-953F-8874612D93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5E37D9-38A2-66BF-0C3B-C585A915C67D}"/>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32724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8225-2DCF-1FE1-277B-731BC6FBD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91749D-26B9-99FF-92F1-A0EDC45896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70A378-F1B8-E872-3440-464F74221A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13900-62B5-288D-F289-2E5CB58AD3BE}"/>
              </a:ext>
            </a:extLst>
          </p:cNvPr>
          <p:cNvSpPr>
            <a:spLocks noGrp="1"/>
          </p:cNvSpPr>
          <p:nvPr>
            <p:ph type="dt" sz="half" idx="10"/>
          </p:nvPr>
        </p:nvSpPr>
        <p:spPr/>
        <p:txBody>
          <a:bodyPr/>
          <a:lstStyle/>
          <a:p>
            <a:fld id="{2145EEBC-0C5E-4E6F-BE1A-350D38B2BF3B}" type="datetimeFigureOut">
              <a:rPr lang="en-IN" smtClean="0"/>
              <a:t>20-04-2023</a:t>
            </a:fld>
            <a:endParaRPr lang="en-IN"/>
          </a:p>
        </p:txBody>
      </p:sp>
      <p:sp>
        <p:nvSpPr>
          <p:cNvPr id="6" name="Footer Placeholder 5">
            <a:extLst>
              <a:ext uri="{FF2B5EF4-FFF2-40B4-BE49-F238E27FC236}">
                <a16:creationId xmlns:a16="http://schemas.microsoft.com/office/drawing/2014/main" id="{F33C52E8-D1F1-6CB3-EB39-42BB4035BC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0A99EF-4798-43B8-75C1-E4856CB187B1}"/>
              </a:ext>
            </a:extLst>
          </p:cNvPr>
          <p:cNvSpPr>
            <a:spLocks noGrp="1"/>
          </p:cNvSpPr>
          <p:nvPr>
            <p:ph type="sldNum" sz="quarter" idx="12"/>
          </p:nvPr>
        </p:nvSpPr>
        <p:spPr/>
        <p:txBody>
          <a:bodyPr/>
          <a:lstStyle/>
          <a:p>
            <a:fld id="{EEA4AB13-9CF0-46DE-BBAA-F5807655AF2E}" type="slidenum">
              <a:rPr lang="en-IN" smtClean="0"/>
              <a:t>‹#›</a:t>
            </a:fld>
            <a:endParaRPr lang="en-IN"/>
          </a:p>
        </p:txBody>
      </p:sp>
    </p:spTree>
    <p:extLst>
      <p:ext uri="{BB962C8B-B14F-4D97-AF65-F5344CB8AC3E}">
        <p14:creationId xmlns:p14="http://schemas.microsoft.com/office/powerpoint/2010/main" val="17538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257F8B-116A-AEC0-C474-6B2B2E6BC3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0B15F6-CDF3-7A7A-C206-7A2A1178D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EF80C7-56B9-D3D8-A195-8262DDA542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5EEBC-0C5E-4E6F-BE1A-350D38B2BF3B}" type="datetimeFigureOut">
              <a:rPr lang="en-IN" smtClean="0"/>
              <a:t>20-04-2023</a:t>
            </a:fld>
            <a:endParaRPr lang="en-IN"/>
          </a:p>
        </p:txBody>
      </p:sp>
      <p:sp>
        <p:nvSpPr>
          <p:cNvPr id="5" name="Footer Placeholder 4">
            <a:extLst>
              <a:ext uri="{FF2B5EF4-FFF2-40B4-BE49-F238E27FC236}">
                <a16:creationId xmlns:a16="http://schemas.microsoft.com/office/drawing/2014/main" id="{F77D7779-37A6-4745-76B2-6919E2C62D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0AA00EE-24BE-3868-5AD0-91E746CF0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4AB13-9CF0-46DE-BBAA-F5807655AF2E}" type="slidenum">
              <a:rPr lang="en-IN" smtClean="0"/>
              <a:t>‹#›</a:t>
            </a:fld>
            <a:endParaRPr lang="en-IN"/>
          </a:p>
        </p:txBody>
      </p:sp>
    </p:spTree>
    <p:extLst>
      <p:ext uri="{BB962C8B-B14F-4D97-AF65-F5344CB8AC3E}">
        <p14:creationId xmlns:p14="http://schemas.microsoft.com/office/powerpoint/2010/main" val="2764709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73CD530-6119-CE34-FE3E-9542E509D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455613"/>
            <a:ext cx="110013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379427A0-ABFE-AE3E-0669-5405B4898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538" y="455613"/>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5C41196F-13B5-C5F0-BBAA-5BCB299B9810}"/>
              </a:ext>
            </a:extLst>
          </p:cNvPr>
          <p:cNvSpPr txBox="1">
            <a:spLocks noChangeArrowheads="1"/>
          </p:cNvSpPr>
          <p:nvPr/>
        </p:nvSpPr>
        <p:spPr bwMode="auto">
          <a:xfrm>
            <a:off x="2609850" y="619125"/>
            <a:ext cx="6511925"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50" tIns="47625" rIns="95250" bIns="47625"/>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dirty="0">
                <a:latin typeface="Times New Roman" panose="02020603050405020304" pitchFamily="18" charset="0"/>
                <a:cs typeface="Times New Roman" panose="02020603050405020304" pitchFamily="18" charset="0"/>
              </a:rPr>
              <a:t>HINDUSTHAN COLLEGE OF ENGINEERING AND TECHNOLOGY </a:t>
            </a:r>
            <a:br>
              <a:rPr lang="en-US" altLang="en-US" sz="1600" dirty="0">
                <a:latin typeface="Times New Roman" panose="02020603050405020304" pitchFamily="18" charset="0"/>
                <a:cs typeface="Times New Roman" panose="02020603050405020304" pitchFamily="18" charset="0"/>
              </a:rPr>
            </a:br>
            <a:r>
              <a:rPr lang="en-US" altLang="en-US" sz="1600" dirty="0">
                <a:latin typeface="Times New Roman" panose="02020603050405020304" pitchFamily="18" charset="0"/>
                <a:cs typeface="Times New Roman" panose="02020603050405020304" pitchFamily="18" charset="0"/>
              </a:rPr>
              <a:t>Approved by AICTE, New Delhi, Accredited  with ‘A’ Grade by NAAC</a:t>
            </a:r>
            <a:br>
              <a:rPr lang="en-US" altLang="en-US" sz="1600" dirty="0">
                <a:latin typeface="Times New Roman" panose="02020603050405020304" pitchFamily="18" charset="0"/>
                <a:cs typeface="Times New Roman" panose="02020603050405020304" pitchFamily="18" charset="0"/>
              </a:rPr>
            </a:br>
            <a:r>
              <a:rPr lang="en-US" altLang="en-US" sz="1600" dirty="0">
                <a:latin typeface="Times New Roman" panose="02020603050405020304" pitchFamily="18" charset="0"/>
                <a:cs typeface="Times New Roman" panose="02020603050405020304" pitchFamily="18" charset="0"/>
              </a:rPr>
              <a:t>(An Autonomous Institution,  Affiliated to Anna University, Chennai)</a:t>
            </a:r>
            <a:br>
              <a:rPr lang="en-US" altLang="en-US" sz="1600" dirty="0">
                <a:latin typeface="Times New Roman" panose="02020603050405020304" pitchFamily="18" charset="0"/>
                <a:cs typeface="Times New Roman" panose="02020603050405020304" pitchFamily="18" charset="0"/>
              </a:rPr>
            </a:br>
            <a:r>
              <a:rPr lang="en-US" altLang="en-US" sz="1600" dirty="0">
                <a:latin typeface="Times New Roman" panose="02020603050405020304" pitchFamily="18" charset="0"/>
                <a:cs typeface="Times New Roman" panose="02020603050405020304" pitchFamily="18" charset="0"/>
              </a:rPr>
              <a:t>COIMBATORE-32</a:t>
            </a:r>
          </a:p>
        </p:txBody>
      </p:sp>
      <p:sp>
        <p:nvSpPr>
          <p:cNvPr id="7" name="Title 1">
            <a:extLst>
              <a:ext uri="{FF2B5EF4-FFF2-40B4-BE49-F238E27FC236}">
                <a16:creationId xmlns:a16="http://schemas.microsoft.com/office/drawing/2014/main" id="{75FDBE9E-C4ED-B181-1D2E-A6759BCD6732}"/>
              </a:ext>
            </a:extLst>
          </p:cNvPr>
          <p:cNvSpPr txBox="1">
            <a:spLocks/>
          </p:cNvSpPr>
          <p:nvPr/>
        </p:nvSpPr>
        <p:spPr bwMode="auto">
          <a:xfrm>
            <a:off x="2611438" y="1846263"/>
            <a:ext cx="65309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Clr>
                <a:srgbClr val="1F497D"/>
              </a:buClr>
              <a:buSzPts val="2800"/>
              <a:buFont typeface="Montserrat" panose="00000500000000000000" pitchFamily="2" charset="0"/>
              <a:buNone/>
            </a:pPr>
            <a:r>
              <a:rPr lang="en-US" altLang="en-US" sz="1800" dirty="0">
                <a:latin typeface="Times New Roman" panose="02020603050405020304" pitchFamily="18" charset="0"/>
                <a:ea typeface="Montserrat" panose="00000500000000000000" pitchFamily="2" charset="0"/>
                <a:cs typeface="Times New Roman" panose="02020603050405020304" pitchFamily="18" charset="0"/>
                <a:sym typeface="Montserrat" panose="00000500000000000000" pitchFamily="2" charset="0"/>
              </a:rPr>
              <a:t>PROJECT PHASE II</a:t>
            </a:r>
          </a:p>
        </p:txBody>
      </p:sp>
      <p:sp>
        <p:nvSpPr>
          <p:cNvPr id="8" name="TextBox 12">
            <a:extLst>
              <a:ext uri="{FF2B5EF4-FFF2-40B4-BE49-F238E27FC236}">
                <a16:creationId xmlns:a16="http://schemas.microsoft.com/office/drawing/2014/main" id="{67025BBE-3643-64D3-DC62-B917A663FDB7}"/>
              </a:ext>
            </a:extLst>
          </p:cNvPr>
          <p:cNvSpPr txBox="1">
            <a:spLocks noGrp="1"/>
          </p:cNvSpPr>
          <p:nvPr/>
        </p:nvSpPr>
        <p:spPr bwMode="auto">
          <a:xfrm>
            <a:off x="890588" y="4446588"/>
            <a:ext cx="4138612"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Times New Roman" panose="02020603050405020304" pitchFamily="18" charset="0"/>
                <a:cs typeface="Times New Roman" panose="02020603050405020304" pitchFamily="18" charset="0"/>
              </a:rPr>
              <a:t>TEAM MEMBERS:</a:t>
            </a:r>
          </a:p>
          <a:p>
            <a:pPr algn="just">
              <a:lnSpc>
                <a:spcPct val="150000"/>
              </a:lnSpc>
              <a:spcBef>
                <a:spcPct val="0"/>
              </a:spcBef>
              <a:buFontTx/>
              <a:buNone/>
            </a:pPr>
            <a:r>
              <a:rPr lang="en-IN" altLang="en-US" sz="1800" b="1" dirty="0">
                <a:latin typeface="Times New Roman" panose="02020603050405020304" pitchFamily="18" charset="0"/>
                <a:cs typeface="Times New Roman" panose="02020603050405020304" pitchFamily="18" charset="0"/>
              </a:rPr>
              <a:t>Vibin V			19109062</a:t>
            </a:r>
          </a:p>
          <a:p>
            <a:pPr algn="just">
              <a:lnSpc>
                <a:spcPct val="150000"/>
              </a:lnSpc>
              <a:spcBef>
                <a:spcPct val="0"/>
              </a:spcBef>
              <a:buFontTx/>
              <a:buNone/>
            </a:pPr>
            <a:r>
              <a:rPr lang="en-IN" altLang="en-US" sz="1800" b="1" dirty="0">
                <a:latin typeface="Times New Roman" panose="02020603050405020304" pitchFamily="18" charset="0"/>
                <a:cs typeface="Times New Roman" panose="02020603050405020304" pitchFamily="18" charset="0"/>
              </a:rPr>
              <a:t>Vigneshwaran A		19109063</a:t>
            </a:r>
          </a:p>
          <a:p>
            <a:pPr algn="just">
              <a:lnSpc>
                <a:spcPct val="150000"/>
              </a:lnSpc>
              <a:spcBef>
                <a:spcPct val="0"/>
              </a:spcBef>
              <a:buFontTx/>
              <a:buNone/>
            </a:pPr>
            <a:r>
              <a:rPr lang="en-IN" altLang="en-US" sz="1800" b="1" dirty="0">
                <a:latin typeface="Times New Roman" panose="02020603050405020304" pitchFamily="18" charset="0"/>
                <a:cs typeface="Times New Roman" panose="02020603050405020304" pitchFamily="18" charset="0"/>
              </a:rPr>
              <a:t>Viswa P			19109067</a:t>
            </a:r>
          </a:p>
          <a:p>
            <a:pPr algn="just">
              <a:lnSpc>
                <a:spcPct val="150000"/>
              </a:lnSpc>
              <a:spcBef>
                <a:spcPct val="0"/>
              </a:spcBef>
              <a:buFontTx/>
              <a:buNone/>
            </a:pPr>
            <a:r>
              <a:rPr lang="en-IN" altLang="en-US" sz="1800" b="1" dirty="0">
                <a:latin typeface="Times New Roman" panose="02020603050405020304" pitchFamily="18" charset="0"/>
                <a:cs typeface="Times New Roman" panose="02020603050405020304" pitchFamily="18" charset="0"/>
              </a:rPr>
              <a:t>Ranjithkumar M		19109808</a:t>
            </a:r>
            <a:endParaRPr lang="en-US" altLang="en-US" sz="1800" dirty="0">
              <a:latin typeface="Times New Roman" panose="02020603050405020304" pitchFamily="18" charset="0"/>
              <a:cs typeface="Times New Roman" panose="02020603050405020304" pitchFamily="18" charset="0"/>
            </a:endParaRPr>
          </a:p>
        </p:txBody>
      </p:sp>
      <p:sp>
        <p:nvSpPr>
          <p:cNvPr id="9" name="TextBox 13">
            <a:extLst>
              <a:ext uri="{FF2B5EF4-FFF2-40B4-BE49-F238E27FC236}">
                <a16:creationId xmlns:a16="http://schemas.microsoft.com/office/drawing/2014/main" id="{C1B4041E-FF3A-AC1D-A8AA-B8884D08D35D}"/>
              </a:ext>
            </a:extLst>
          </p:cNvPr>
          <p:cNvSpPr txBox="1">
            <a:spLocks noGrp="1"/>
          </p:cNvSpPr>
          <p:nvPr/>
        </p:nvSpPr>
        <p:spPr bwMode="auto">
          <a:xfrm>
            <a:off x="7815263" y="4384675"/>
            <a:ext cx="3486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Times New Roman" panose="02020603050405020304" pitchFamily="18" charset="0"/>
                <a:cs typeface="Times New Roman" panose="02020603050405020304" pitchFamily="18" charset="0"/>
              </a:rPr>
              <a:t>TEAM GUIDE:</a:t>
            </a:r>
          </a:p>
          <a:p>
            <a:pPr>
              <a:spcBef>
                <a:spcPct val="0"/>
              </a:spcBef>
              <a:buFontTx/>
              <a:buNone/>
            </a:pPr>
            <a:r>
              <a:rPr lang="en-IN" altLang="en-US" sz="1800" b="1" dirty="0">
                <a:solidFill>
                  <a:srgbClr val="000000"/>
                </a:solidFill>
                <a:latin typeface="Times New Roman" panose="02020603050405020304" pitchFamily="18" charset="0"/>
                <a:cs typeface="Times New Roman" panose="02020603050405020304" pitchFamily="18" charset="0"/>
              </a:rPr>
              <a:t>Mr. P. KARTHIK M.E</a:t>
            </a:r>
            <a:endParaRPr lang="en-US" altLang="en-US" sz="1800" b="1" dirty="0">
              <a:solidFill>
                <a:srgbClr val="000000"/>
              </a:solidFill>
              <a:latin typeface="Times New Roman" panose="02020603050405020304" pitchFamily="18" charset="0"/>
              <a:cs typeface="Times New Roman" panose="02020603050405020304" pitchFamily="18" charset="0"/>
            </a:endParaRPr>
          </a:p>
          <a:p>
            <a:pPr>
              <a:spcBef>
                <a:spcPct val="0"/>
              </a:spcBef>
              <a:buFontTx/>
              <a:buNone/>
            </a:pPr>
            <a:r>
              <a:rPr lang="en-IN" altLang="en-US" sz="1800" b="1" dirty="0">
                <a:solidFill>
                  <a:srgbClr val="000000"/>
                </a:solidFill>
                <a:latin typeface="Times New Roman" panose="02020603050405020304" pitchFamily="18" charset="0"/>
                <a:cs typeface="Times New Roman" panose="02020603050405020304" pitchFamily="18" charset="0"/>
              </a:rPr>
              <a:t>ASSISTANT PROFESSOR</a:t>
            </a:r>
            <a:endParaRPr lang="en-US" altLang="en-US" sz="1800" dirty="0">
              <a:latin typeface="Times New Roman" panose="02020603050405020304" pitchFamily="18" charset="0"/>
              <a:cs typeface="Times New Roman" panose="02020603050405020304" pitchFamily="18" charset="0"/>
            </a:endParaRPr>
          </a:p>
          <a:p>
            <a:pPr>
              <a:spcBef>
                <a:spcPct val="0"/>
              </a:spcBef>
              <a:buFontTx/>
              <a:buNone/>
            </a:pPr>
            <a:endParaRPr lang="en-US" altLang="en-US"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82D51B5-7ADE-598A-1B03-38BAF8EB11C4}"/>
              </a:ext>
            </a:extLst>
          </p:cNvPr>
          <p:cNvSpPr txBox="1"/>
          <p:nvPr/>
        </p:nvSpPr>
        <p:spPr>
          <a:xfrm>
            <a:off x="3662967" y="2620963"/>
            <a:ext cx="4866066" cy="873572"/>
          </a:xfrm>
          <a:prstGeom prst="rect">
            <a:avLst/>
          </a:prstGeom>
          <a:noFill/>
        </p:spPr>
        <p:txBody>
          <a:bodyPr wrap="square">
            <a:spAutoFit/>
          </a:bodyPr>
          <a:lstStyle/>
          <a:p>
            <a:pPr lvl="1" algn="ctr">
              <a:lnSpc>
                <a:spcPct val="150000"/>
              </a:lnSpc>
              <a:buNone/>
            </a:pPr>
            <a:r>
              <a:rPr lang="en-GB" altLang="en-US" sz="1800" dirty="0">
                <a:latin typeface="Times New Roman" panose="02020603050405020304" pitchFamily="18" charset="0"/>
                <a:cs typeface="Times New Roman" panose="02020603050405020304" pitchFamily="18" charset="0"/>
              </a:rPr>
              <a:t>Full Stack Development in Agriculture Field.</a:t>
            </a:r>
          </a:p>
          <a:p>
            <a:pPr lvl="1" algn="ctr">
              <a:lnSpc>
                <a:spcPct val="150000"/>
              </a:lnSpc>
              <a:buNone/>
            </a:pPr>
            <a:r>
              <a:rPr lang="en-GB" altLang="en-US" dirty="0">
                <a:latin typeface="Times New Roman" panose="02020603050405020304" pitchFamily="18" charset="0"/>
                <a:cs typeface="Times New Roman" panose="02020603050405020304" pitchFamily="18" charset="0"/>
              </a:rPr>
              <a:t>(“AgriToy”)</a:t>
            </a:r>
            <a:endParaRPr lang="en-IN" altLang="en-US"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FB0D56A-7B57-EA11-EB8F-98B61832FB1C}"/>
              </a:ext>
            </a:extLst>
          </p:cNvPr>
          <p:cNvPicPr>
            <a:picLocks/>
          </p:cNvPicPr>
          <p:nvPr/>
        </p:nvPicPr>
        <p:blipFill rotWithShape="1">
          <a:blip r:embed="rId4" cstate="print">
            <a:extLst>
              <a:ext uri="{28A0092B-C50C-407E-A947-70E740481C1C}">
                <a14:useLocalDpi xmlns:a14="http://schemas.microsoft.com/office/drawing/2010/main" val="0"/>
              </a:ext>
            </a:extLst>
          </a:blip>
          <a:srcRect l="6632" t="5520" r="4966" b="8353"/>
          <a:stretch/>
        </p:blipFill>
        <p:spPr bwMode="auto">
          <a:xfrm>
            <a:off x="9761538" y="455613"/>
            <a:ext cx="1539874" cy="1539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443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8A248-8721-A545-62AB-19C590549F11}"/>
              </a:ext>
            </a:extLst>
          </p:cNvPr>
          <p:cNvPicPr>
            <a:picLocks noChangeAspect="1"/>
          </p:cNvPicPr>
          <p:nvPr/>
        </p:nvPicPr>
        <p:blipFill rotWithShape="1">
          <a:blip r:embed="rId2"/>
          <a:srcRect t="3816" b="5634"/>
          <a:stretch/>
        </p:blipFill>
        <p:spPr>
          <a:xfrm>
            <a:off x="0" y="338460"/>
            <a:ext cx="12192000" cy="6206837"/>
          </a:xfrm>
          <a:prstGeom prst="rect">
            <a:avLst/>
          </a:prstGeom>
        </p:spPr>
      </p:pic>
      <p:sp>
        <p:nvSpPr>
          <p:cNvPr id="17" name="Rectangle: Rounded Corners 16">
            <a:extLst>
              <a:ext uri="{FF2B5EF4-FFF2-40B4-BE49-F238E27FC236}">
                <a16:creationId xmlns:a16="http://schemas.microsoft.com/office/drawing/2014/main" id="{8B34D400-0978-D873-0D5E-24D63F67B6F7}"/>
              </a:ext>
            </a:extLst>
          </p:cNvPr>
          <p:cNvSpPr/>
          <p:nvPr/>
        </p:nvSpPr>
        <p:spPr>
          <a:xfrm>
            <a:off x="7010398" y="3075709"/>
            <a:ext cx="1717964" cy="177338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B363EA3-0BF5-0B1B-69B0-8BF81FB6D102}"/>
              </a:ext>
            </a:extLst>
          </p:cNvPr>
          <p:cNvSpPr txBox="1"/>
          <p:nvPr/>
        </p:nvSpPr>
        <p:spPr>
          <a:xfrm rot="19537776">
            <a:off x="6954960" y="3701534"/>
            <a:ext cx="1828800" cy="369332"/>
          </a:xfrm>
          <a:prstGeom prst="rect">
            <a:avLst/>
          </a:prstGeom>
          <a:noFill/>
        </p:spPr>
        <p:txBody>
          <a:bodyPr wrap="square" rtlCol="0">
            <a:spAutoFit/>
          </a:bodyPr>
          <a:lstStyle/>
          <a:p>
            <a:r>
              <a:rPr lang="en-IN" dirty="0">
                <a:solidFill>
                  <a:schemeClr val="bg1"/>
                </a:solidFill>
              </a:rPr>
              <a:t>Sensitive content</a:t>
            </a:r>
          </a:p>
        </p:txBody>
      </p:sp>
    </p:spTree>
    <p:extLst>
      <p:ext uri="{BB962C8B-B14F-4D97-AF65-F5344CB8AC3E}">
        <p14:creationId xmlns:p14="http://schemas.microsoft.com/office/powerpoint/2010/main" val="24214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230F47-21FF-B8CC-3617-31B02447506D}"/>
              </a:ext>
            </a:extLst>
          </p:cNvPr>
          <p:cNvSpPr txBox="1"/>
          <p:nvPr/>
        </p:nvSpPr>
        <p:spPr>
          <a:xfrm>
            <a:off x="969818" y="429491"/>
            <a:ext cx="1061258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BUDGET</a:t>
            </a:r>
            <a:endParaRPr lang="en-IN"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CA40ED68-F8B3-02D3-C4B2-8DA961EE6E8B}"/>
              </a:ext>
            </a:extLst>
          </p:cNvPr>
          <p:cNvGraphicFramePr>
            <a:graphicFrameLocks noGrp="1"/>
          </p:cNvGraphicFramePr>
          <p:nvPr>
            <p:extLst>
              <p:ext uri="{D42A27DB-BD31-4B8C-83A1-F6EECF244321}">
                <p14:modId xmlns:p14="http://schemas.microsoft.com/office/powerpoint/2010/main" val="3032591934"/>
              </p:ext>
            </p:extLst>
          </p:nvPr>
        </p:nvGraphicFramePr>
        <p:xfrm>
          <a:off x="2032000" y="1945640"/>
          <a:ext cx="8127999" cy="2966720"/>
        </p:xfrm>
        <a:graphic>
          <a:graphicData uri="http://schemas.openxmlformats.org/drawingml/2006/table">
            <a:tbl>
              <a:tblPr firstRow="1" bandRow="1">
                <a:tableStyleId>{5C22544A-7EE6-4342-B048-85BDC9FD1C3A}</a:tableStyleId>
              </a:tblPr>
              <a:tblGrid>
                <a:gridCol w="1226355">
                  <a:extLst>
                    <a:ext uri="{9D8B030D-6E8A-4147-A177-3AD203B41FA5}">
                      <a16:colId xmlns:a16="http://schemas.microsoft.com/office/drawing/2014/main" val="3209599063"/>
                    </a:ext>
                  </a:extLst>
                </a:gridCol>
                <a:gridCol w="4192311">
                  <a:extLst>
                    <a:ext uri="{9D8B030D-6E8A-4147-A177-3AD203B41FA5}">
                      <a16:colId xmlns:a16="http://schemas.microsoft.com/office/drawing/2014/main" val="1686324082"/>
                    </a:ext>
                  </a:extLst>
                </a:gridCol>
                <a:gridCol w="2709333">
                  <a:extLst>
                    <a:ext uri="{9D8B030D-6E8A-4147-A177-3AD203B41FA5}">
                      <a16:colId xmlns:a16="http://schemas.microsoft.com/office/drawing/2014/main" val="3730064981"/>
                    </a:ext>
                  </a:extLst>
                </a:gridCol>
              </a:tblGrid>
              <a:tr h="370840">
                <a:tc>
                  <a:txBody>
                    <a:bodyPr/>
                    <a:lstStyle/>
                    <a:p>
                      <a:pPr algn="ctr"/>
                      <a:r>
                        <a:rPr lang="en-IN" dirty="0"/>
                        <a:t>S.NO</a:t>
                      </a:r>
                    </a:p>
                  </a:txBody>
                  <a:tcPr/>
                </a:tc>
                <a:tc>
                  <a:txBody>
                    <a:bodyPr/>
                    <a:lstStyle/>
                    <a:p>
                      <a:pPr algn="ctr"/>
                      <a:r>
                        <a:rPr lang="en-IN" dirty="0"/>
                        <a:t>SUB PARTS</a:t>
                      </a:r>
                    </a:p>
                  </a:txBody>
                  <a:tcPr/>
                </a:tc>
                <a:tc>
                  <a:txBody>
                    <a:bodyPr/>
                    <a:lstStyle/>
                    <a:p>
                      <a:pPr algn="ctr"/>
                      <a:r>
                        <a:rPr lang="en-IN" dirty="0"/>
                        <a:t>PRICE</a:t>
                      </a:r>
                    </a:p>
                  </a:txBody>
                  <a:tcPr/>
                </a:tc>
                <a:extLst>
                  <a:ext uri="{0D108BD9-81ED-4DB2-BD59-A6C34878D82A}">
                    <a16:rowId xmlns:a16="http://schemas.microsoft.com/office/drawing/2014/main" val="136639905"/>
                  </a:ext>
                </a:extLst>
              </a:tr>
              <a:tr h="370840">
                <a:tc>
                  <a:txBody>
                    <a:bodyPr/>
                    <a:lstStyle/>
                    <a:p>
                      <a:pPr algn="ctr"/>
                      <a:r>
                        <a:rPr lang="en-IN" dirty="0"/>
                        <a:t>1</a:t>
                      </a:r>
                    </a:p>
                  </a:txBody>
                  <a:tcPr/>
                </a:tc>
                <a:tc>
                  <a:txBody>
                    <a:bodyPr/>
                    <a:lstStyle/>
                    <a:p>
                      <a:r>
                        <a:rPr lang="en-IN" dirty="0"/>
                        <a:t>DOMAN NAME</a:t>
                      </a:r>
                    </a:p>
                  </a:txBody>
                  <a:tcPr/>
                </a:tc>
                <a:tc>
                  <a:txBody>
                    <a:bodyPr/>
                    <a:lstStyle/>
                    <a:p>
                      <a:pPr algn="r"/>
                      <a:r>
                        <a:rPr lang="en-IN" dirty="0"/>
                        <a:t>699</a:t>
                      </a:r>
                    </a:p>
                  </a:txBody>
                  <a:tcPr/>
                </a:tc>
                <a:extLst>
                  <a:ext uri="{0D108BD9-81ED-4DB2-BD59-A6C34878D82A}">
                    <a16:rowId xmlns:a16="http://schemas.microsoft.com/office/drawing/2014/main" val="1750863917"/>
                  </a:ext>
                </a:extLst>
              </a:tr>
              <a:tr h="370840">
                <a:tc>
                  <a:txBody>
                    <a:bodyPr/>
                    <a:lstStyle/>
                    <a:p>
                      <a:pPr algn="ctr"/>
                      <a:r>
                        <a:rPr lang="en-IN" dirty="0"/>
                        <a:t>2</a:t>
                      </a:r>
                    </a:p>
                  </a:txBody>
                  <a:tcPr/>
                </a:tc>
                <a:tc>
                  <a:txBody>
                    <a:bodyPr/>
                    <a:lstStyle/>
                    <a:p>
                      <a:r>
                        <a:rPr lang="en-IN" dirty="0"/>
                        <a:t>Standard SSL</a:t>
                      </a:r>
                    </a:p>
                  </a:txBody>
                  <a:tcPr/>
                </a:tc>
                <a:tc>
                  <a:txBody>
                    <a:bodyPr/>
                    <a:lstStyle/>
                    <a:p>
                      <a:pPr algn="r"/>
                      <a:r>
                        <a:rPr lang="en-IN" dirty="0"/>
                        <a:t>4499</a:t>
                      </a:r>
                    </a:p>
                  </a:txBody>
                  <a:tcPr/>
                </a:tc>
                <a:extLst>
                  <a:ext uri="{0D108BD9-81ED-4DB2-BD59-A6C34878D82A}">
                    <a16:rowId xmlns:a16="http://schemas.microsoft.com/office/drawing/2014/main" val="1074421671"/>
                  </a:ext>
                </a:extLst>
              </a:tr>
              <a:tr h="370840">
                <a:tc>
                  <a:txBody>
                    <a:bodyPr/>
                    <a:lstStyle/>
                    <a:p>
                      <a:pPr algn="ctr"/>
                      <a:r>
                        <a:rPr lang="en-IN" dirty="0"/>
                        <a:t>3</a:t>
                      </a:r>
                    </a:p>
                  </a:txBody>
                  <a:tcPr/>
                </a:tc>
                <a:tc>
                  <a:txBody>
                    <a:bodyPr/>
                    <a:lstStyle/>
                    <a:p>
                      <a:r>
                        <a:rPr lang="en-IN" dirty="0" err="1"/>
                        <a:t>CPanal</a:t>
                      </a:r>
                      <a:endParaRPr lang="en-IN" dirty="0"/>
                    </a:p>
                  </a:txBody>
                  <a:tcPr/>
                </a:tc>
                <a:tc>
                  <a:txBody>
                    <a:bodyPr/>
                    <a:lstStyle/>
                    <a:p>
                      <a:pPr algn="r"/>
                      <a:r>
                        <a:rPr lang="en-IN" dirty="0"/>
                        <a:t>708</a:t>
                      </a:r>
                    </a:p>
                  </a:txBody>
                  <a:tcPr/>
                </a:tc>
                <a:extLst>
                  <a:ext uri="{0D108BD9-81ED-4DB2-BD59-A6C34878D82A}">
                    <a16:rowId xmlns:a16="http://schemas.microsoft.com/office/drawing/2014/main" val="3768990167"/>
                  </a:ext>
                </a:extLst>
              </a:tr>
              <a:tr h="370840">
                <a:tc>
                  <a:txBody>
                    <a:bodyPr/>
                    <a:lstStyle/>
                    <a:p>
                      <a:pPr algn="ctr"/>
                      <a:r>
                        <a:rPr lang="en-IN" dirty="0"/>
                        <a:t>4</a:t>
                      </a:r>
                    </a:p>
                  </a:txBody>
                  <a:tcPr/>
                </a:tc>
                <a:tc>
                  <a:txBody>
                    <a:bodyPr/>
                    <a:lstStyle/>
                    <a:p>
                      <a:pPr algn="r"/>
                      <a:r>
                        <a:rPr lang="en-IN" dirty="0"/>
                        <a:t>GST</a:t>
                      </a:r>
                    </a:p>
                  </a:txBody>
                  <a:tcPr/>
                </a:tc>
                <a:tc>
                  <a:txBody>
                    <a:bodyPr/>
                    <a:lstStyle/>
                    <a:p>
                      <a:pPr algn="r"/>
                      <a:r>
                        <a:rPr lang="en-IN" dirty="0"/>
                        <a:t>329</a:t>
                      </a:r>
                    </a:p>
                  </a:txBody>
                  <a:tcPr/>
                </a:tc>
                <a:extLst>
                  <a:ext uri="{0D108BD9-81ED-4DB2-BD59-A6C34878D82A}">
                    <a16:rowId xmlns:a16="http://schemas.microsoft.com/office/drawing/2014/main" val="1042033543"/>
                  </a:ext>
                </a:extLst>
              </a:tr>
              <a:tr h="370840">
                <a:tc>
                  <a:txBody>
                    <a:bodyPr/>
                    <a:lstStyle/>
                    <a:p>
                      <a:pPr algn="ctr"/>
                      <a:r>
                        <a:rPr lang="en-IN" dirty="0"/>
                        <a:t>5</a:t>
                      </a:r>
                    </a:p>
                  </a:txBody>
                  <a:tcPr/>
                </a:tc>
                <a:tc>
                  <a:txBody>
                    <a:bodyPr/>
                    <a:lstStyle/>
                    <a:p>
                      <a:pPr algn="r"/>
                      <a:r>
                        <a:rPr lang="en-IN" dirty="0"/>
                        <a:t>Sub Total</a:t>
                      </a:r>
                    </a:p>
                  </a:txBody>
                  <a:tcPr/>
                </a:tc>
                <a:tc>
                  <a:txBody>
                    <a:bodyPr/>
                    <a:lstStyle/>
                    <a:p>
                      <a:pPr algn="r"/>
                      <a:r>
                        <a:rPr lang="en-IN" dirty="0"/>
                        <a:t>6235</a:t>
                      </a:r>
                    </a:p>
                  </a:txBody>
                  <a:tcPr/>
                </a:tc>
                <a:extLst>
                  <a:ext uri="{0D108BD9-81ED-4DB2-BD59-A6C34878D82A}">
                    <a16:rowId xmlns:a16="http://schemas.microsoft.com/office/drawing/2014/main" val="3908468132"/>
                  </a:ext>
                </a:extLst>
              </a:tr>
              <a:tr h="370840">
                <a:tc>
                  <a:txBody>
                    <a:bodyPr/>
                    <a:lstStyle/>
                    <a:p>
                      <a:pPr algn="ctr"/>
                      <a:r>
                        <a:rPr lang="en-IN" dirty="0"/>
                        <a:t>6</a:t>
                      </a:r>
                    </a:p>
                  </a:txBody>
                  <a:tcPr/>
                </a:tc>
                <a:tc>
                  <a:txBody>
                    <a:bodyPr/>
                    <a:lstStyle/>
                    <a:p>
                      <a:r>
                        <a:rPr lang="en-IN" dirty="0"/>
                        <a:t>Conference</a:t>
                      </a:r>
                    </a:p>
                  </a:txBody>
                  <a:tcPr/>
                </a:tc>
                <a:tc>
                  <a:txBody>
                    <a:bodyPr/>
                    <a:lstStyle/>
                    <a:p>
                      <a:pPr algn="r"/>
                      <a:r>
                        <a:rPr lang="en-IN" dirty="0"/>
                        <a:t>503</a:t>
                      </a:r>
                    </a:p>
                  </a:txBody>
                  <a:tcPr/>
                </a:tc>
                <a:extLst>
                  <a:ext uri="{0D108BD9-81ED-4DB2-BD59-A6C34878D82A}">
                    <a16:rowId xmlns:a16="http://schemas.microsoft.com/office/drawing/2014/main" val="430559223"/>
                  </a:ext>
                </a:extLst>
              </a:tr>
              <a:tr h="370840">
                <a:tc>
                  <a:txBody>
                    <a:bodyPr/>
                    <a:lstStyle/>
                    <a:p>
                      <a:pPr algn="ctr"/>
                      <a:endParaRPr lang="en-IN" dirty="0"/>
                    </a:p>
                  </a:txBody>
                  <a:tcPr/>
                </a:tc>
                <a:tc>
                  <a:txBody>
                    <a:bodyPr/>
                    <a:lstStyle/>
                    <a:p>
                      <a:pPr algn="r"/>
                      <a:r>
                        <a:rPr lang="en-IN" dirty="0"/>
                        <a:t>Total</a:t>
                      </a:r>
                    </a:p>
                  </a:txBody>
                  <a:tcPr/>
                </a:tc>
                <a:tc>
                  <a:txBody>
                    <a:bodyPr/>
                    <a:lstStyle/>
                    <a:p>
                      <a:pPr algn="r"/>
                      <a:r>
                        <a:rPr lang="en-IN" dirty="0"/>
                        <a:t>6738</a:t>
                      </a:r>
                    </a:p>
                  </a:txBody>
                  <a:tcPr/>
                </a:tc>
                <a:extLst>
                  <a:ext uri="{0D108BD9-81ED-4DB2-BD59-A6C34878D82A}">
                    <a16:rowId xmlns:a16="http://schemas.microsoft.com/office/drawing/2014/main" val="1047513981"/>
                  </a:ext>
                </a:extLst>
              </a:tr>
            </a:tbl>
          </a:graphicData>
        </a:graphic>
      </p:graphicFrame>
    </p:spTree>
    <p:extLst>
      <p:ext uri="{BB962C8B-B14F-4D97-AF65-F5344CB8AC3E}">
        <p14:creationId xmlns:p14="http://schemas.microsoft.com/office/powerpoint/2010/main" val="152198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652E37-8BE4-238C-B041-00C72BC437C4}"/>
              </a:ext>
            </a:extLst>
          </p:cNvPr>
          <p:cNvSpPr txBox="1">
            <a:spLocks/>
          </p:cNvSpPr>
          <p:nvPr/>
        </p:nvSpPr>
        <p:spPr>
          <a:xfrm>
            <a:off x="838200" y="365125"/>
            <a:ext cx="5676900" cy="617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ltLang="en-US" sz="1800" b="1" dirty="0">
              <a:latin typeface="Times New Roman" panose="02020603050405020304" pitchFamily="18" charset="0"/>
              <a:cs typeface="Times New Roman" panose="02020603050405020304" pitchFamily="18" charset="0"/>
            </a:endParaRPr>
          </a:p>
          <a:p>
            <a:r>
              <a:rPr lang="en-GB" altLang="en-US" sz="1800" b="1" dirty="0">
                <a:latin typeface="Times New Roman" panose="02020603050405020304" pitchFamily="18" charset="0"/>
                <a:cs typeface="Times New Roman" panose="02020603050405020304" pitchFamily="18" charset="0"/>
              </a:rPr>
              <a:t>EXISTING SYSTEM DETAILS</a:t>
            </a:r>
            <a:endParaRPr lang="en-US" altLang="en-US" sz="2000"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349BA4D3-5688-D195-8F8D-01CAF8E92FEA}"/>
              </a:ext>
            </a:extLst>
          </p:cNvPr>
          <p:cNvSpPr txBox="1">
            <a:spLocks/>
          </p:cNvSpPr>
          <p:nvPr/>
        </p:nvSpPr>
        <p:spPr>
          <a:xfrm>
            <a:off x="1318418" y="982979"/>
            <a:ext cx="9555163" cy="27003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400" b="0" i="0" dirty="0">
                <a:effectLst/>
                <a:latin typeface="Times New Roman" panose="02020603050405020304" pitchFamily="18" charset="0"/>
                <a:cs typeface="Times New Roman" panose="02020603050405020304" pitchFamily="18" charset="0"/>
              </a:rPr>
              <a:t>We know about high-tech tractors and computerized farm management, but can Internet home pages really replace the roadside farm stand?</a:t>
            </a:r>
          </a:p>
          <a:p>
            <a:pPr marL="0" indent="0" algn="just">
              <a:buNone/>
            </a:pPr>
            <a:r>
              <a:rPr lang="en-GB" sz="1400" b="0" i="0" dirty="0">
                <a:effectLst/>
                <a:latin typeface="Times New Roman" panose="02020603050405020304" pitchFamily="18" charset="0"/>
                <a:cs typeface="Times New Roman" panose="02020603050405020304" pitchFamily="18" charset="0"/>
              </a:rPr>
              <a:t>Probably not. But some farmers in California are toying with the idea. A dairy farmer from Tulare, Calif., is experimenting with the Internet as a way to sell his products. Another fellow is thinking of setting up a World Wide Web site to market plants from a citrus nursery.</a:t>
            </a:r>
          </a:p>
          <a:p>
            <a:pPr marL="0" indent="0" algn="just">
              <a:buNone/>
            </a:pPr>
            <a:r>
              <a:rPr lang="en-GB" sz="1400" b="0" i="0" dirty="0">
                <a:effectLst/>
                <a:latin typeface="Times New Roman" panose="02020603050405020304" pitchFamily="18" charset="0"/>
                <a:cs typeface="Times New Roman" panose="02020603050405020304" pitchFamily="18" charset="0"/>
              </a:rPr>
              <a:t>Jeff </a:t>
            </a:r>
            <a:r>
              <a:rPr lang="en-GB" sz="1400" b="0" i="0" dirty="0" err="1">
                <a:effectLst/>
                <a:latin typeface="Times New Roman" panose="02020603050405020304" pitchFamily="18" charset="0"/>
                <a:cs typeface="Times New Roman" panose="02020603050405020304" pitchFamily="18" charset="0"/>
              </a:rPr>
              <a:t>Ennen</a:t>
            </a:r>
            <a:r>
              <a:rPr lang="en-GB" sz="1400" b="0" i="0" dirty="0">
                <a:effectLst/>
                <a:latin typeface="Times New Roman" panose="02020603050405020304" pitchFamily="18" charset="0"/>
                <a:cs typeface="Times New Roman" panose="02020603050405020304" pitchFamily="18" charset="0"/>
              </a:rPr>
              <a:t>, manager of the Advanced Technology Information Network at California State University at Fresno, has helped such ag interests as the state's Department of Food and Agriculture and the Diamond Walnut company find a place on the Web. "In about another five years," says Mr. </a:t>
            </a:r>
            <a:r>
              <a:rPr lang="en-GB" sz="1400" b="0" i="0" dirty="0" err="1">
                <a:effectLst/>
                <a:latin typeface="Times New Roman" panose="02020603050405020304" pitchFamily="18" charset="0"/>
                <a:cs typeface="Times New Roman" panose="02020603050405020304" pitchFamily="18" charset="0"/>
              </a:rPr>
              <a:t>Ennen</a:t>
            </a:r>
            <a:r>
              <a:rPr lang="en-GB" sz="1400" b="0" i="0" dirty="0">
                <a:effectLst/>
                <a:latin typeface="Times New Roman" panose="02020603050405020304" pitchFamily="18" charset="0"/>
                <a:cs typeface="Times New Roman" panose="02020603050405020304" pitchFamily="18" charset="0"/>
              </a:rPr>
              <a:t>, "I think everyone will be on the Internet in the agriculture industry."</a:t>
            </a:r>
          </a:p>
          <a:p>
            <a:pPr marL="0" indent="0" algn="just">
              <a:buNone/>
            </a:pPr>
            <a:r>
              <a:rPr lang="en-GB" sz="1400" b="0" i="0" dirty="0">
                <a:effectLst/>
                <a:latin typeface="Times New Roman" panose="02020603050405020304" pitchFamily="18" charset="0"/>
                <a:cs typeface="Times New Roman" panose="02020603050405020304" pitchFamily="18" charset="0"/>
              </a:rPr>
              <a:t>Surely that doesn't mean the local farmer who used to sell apples, peaches, or ears of corn from under an awning-draped shed will soon be glued to a keyboard, trying to close a deal with buyers in Toronto, or wherever. More likely, a lot of people tired of keys and screens will be clustered at his farm stand, eager to buy food the old-fashioned way.</a:t>
            </a:r>
          </a:p>
        </p:txBody>
      </p:sp>
    </p:spTree>
    <p:extLst>
      <p:ext uri="{BB962C8B-B14F-4D97-AF65-F5344CB8AC3E}">
        <p14:creationId xmlns:p14="http://schemas.microsoft.com/office/powerpoint/2010/main" val="3897834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47E4939-954E-5F8D-C0B6-500CCCB0B887}"/>
              </a:ext>
            </a:extLst>
          </p:cNvPr>
          <p:cNvSpPr>
            <a:spLocks noGrp="1"/>
          </p:cNvSpPr>
          <p:nvPr>
            <p:ph type="title"/>
          </p:nvPr>
        </p:nvSpPr>
        <p:spPr>
          <a:xfrm>
            <a:off x="1639888" y="2647950"/>
            <a:ext cx="8912225" cy="1281113"/>
          </a:xfrm>
        </p:spPr>
        <p:txBody>
          <a:bodyPr/>
          <a:lstStyle/>
          <a:p>
            <a:pPr algn="ctr" eaLnBrk="1" hangingPunct="1"/>
            <a:r>
              <a:rPr lang="en-GB" altLang="en-US" b="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35AE93EE-02CC-1133-CC53-90EB1F99CA1E}"/>
              </a:ext>
            </a:extLst>
          </p:cNvPr>
          <p:cNvSpPr>
            <a:spLocks noGrp="1"/>
          </p:cNvSpPr>
          <p:nvPr>
            <p:ph type="title"/>
          </p:nvPr>
        </p:nvSpPr>
        <p:spPr/>
        <p:txBody>
          <a:bodyPr/>
          <a:lstStyle/>
          <a:p>
            <a:pPr eaLnBrk="1" hangingPunct="1"/>
            <a:r>
              <a:rPr lang="en-US" altLang="en-US" sz="1600" b="1">
                <a:latin typeface="Times New Roman" panose="02020603050405020304" pitchFamily="18" charset="0"/>
                <a:cs typeface="Times New Roman" panose="02020603050405020304" pitchFamily="18" charset="0"/>
              </a:rPr>
              <a:t>ABSTRACT</a:t>
            </a:r>
          </a:p>
        </p:txBody>
      </p:sp>
      <p:sp>
        <p:nvSpPr>
          <p:cNvPr id="4099" name="Content Placeholder 2">
            <a:extLst>
              <a:ext uri="{FF2B5EF4-FFF2-40B4-BE49-F238E27FC236}">
                <a16:creationId xmlns:a16="http://schemas.microsoft.com/office/drawing/2014/main" id="{0FEDC521-AF54-FBDF-06F3-6AB8E44DF10D}"/>
              </a:ext>
            </a:extLst>
          </p:cNvPr>
          <p:cNvSpPr>
            <a:spLocks noGrp="1"/>
          </p:cNvSpPr>
          <p:nvPr>
            <p:ph idx="1"/>
          </p:nvPr>
        </p:nvSpPr>
        <p:spPr>
          <a:xfrm>
            <a:off x="1317625" y="1417638"/>
            <a:ext cx="9555163" cy="4279900"/>
          </a:xfrm>
        </p:spPr>
        <p:txBody>
          <a:bodyPr>
            <a:normAutofit/>
          </a:bodyPr>
          <a:lstStyle/>
          <a:p>
            <a:pPr marL="0" indent="0" algn="just" eaLnBrk="1" hangingPunct="1">
              <a:lnSpc>
                <a:spcPct val="150000"/>
              </a:lnSpc>
              <a:spcAft>
                <a:spcPts val="538"/>
              </a:spcAft>
              <a:buFont typeface="Arial" panose="020B0604020202020204" pitchFamily="34" charset="0"/>
              <a:buNone/>
            </a:pPr>
            <a:r>
              <a:rPr lang="en-GB" sz="1600" b="0" i="0" dirty="0">
                <a:solidFill>
                  <a:srgbClr val="000000"/>
                </a:solidFill>
                <a:effectLst/>
                <a:latin typeface="Times New Roman" panose="02020603050405020304" pitchFamily="18" charset="0"/>
                <a:cs typeface="Times New Roman" panose="02020603050405020304" pitchFamily="18" charset="0"/>
              </a:rPr>
              <a:t>	The project report has been prepared based on available data, opinions provided by farmers, othe</a:t>
            </a:r>
            <a:r>
              <a:rPr lang="en-GB" sz="1600" dirty="0">
                <a:solidFill>
                  <a:srgbClr val="000000"/>
                </a:solidFill>
                <a:latin typeface="Times New Roman" panose="02020603050405020304" pitchFamily="18" charset="0"/>
                <a:cs typeface="Times New Roman" panose="02020603050405020304" pitchFamily="18" charset="0"/>
              </a:rPr>
              <a:t>r provincial agriculture officer and professors. </a:t>
            </a:r>
            <a:r>
              <a:rPr lang="en-GB" sz="1600" dirty="0">
                <a:latin typeface="Times New Roman" panose="02020603050405020304" pitchFamily="18" charset="0"/>
                <a:cs typeface="Times New Roman" panose="02020603050405020304" pitchFamily="18" charset="0"/>
              </a:rPr>
              <a:t>The use of the Web has had many positive effects on education. Teachers and students are now using the Web to access vast amounts of information and resources in the cyberspace. </a:t>
            </a:r>
            <a:r>
              <a:rPr lang="en-GB" sz="1600" b="0" i="0" dirty="0">
                <a:solidFill>
                  <a:srgbClr val="000000"/>
                </a:solidFill>
                <a:effectLst/>
                <a:latin typeface="Times New Roman" panose="02020603050405020304" pitchFamily="18" charset="0"/>
                <a:cs typeface="Times New Roman" panose="02020603050405020304" pitchFamily="18" charset="0"/>
              </a:rPr>
              <a:t>The real life situation can be little different depending on the area of fields, water resources and climates. The project is considered for the Agriculture students and new farmers based on basic ideas, commonly used techniques, new technology's introduces cross field methods, </a:t>
            </a:r>
            <a:r>
              <a:rPr lang="en-GB" sz="1600" dirty="0">
                <a:solidFill>
                  <a:srgbClr val="000000"/>
                </a:solidFill>
                <a:latin typeface="Times New Roman" panose="02020603050405020304" pitchFamily="18" charset="0"/>
                <a:cs typeface="Times New Roman" panose="02020603050405020304" pitchFamily="18" charset="0"/>
              </a:rPr>
              <a:t>organics fertilizers, etc,.. </a:t>
            </a:r>
            <a:r>
              <a:rPr lang="en-GB" sz="1600" b="0" i="0" dirty="0">
                <a:solidFill>
                  <a:srgbClr val="000000"/>
                </a:solidFill>
                <a:effectLst/>
                <a:latin typeface="Times New Roman" panose="02020603050405020304" pitchFamily="18" charset="0"/>
                <a:cs typeface="Times New Roman" panose="02020603050405020304" pitchFamily="18" charset="0"/>
              </a:rPr>
              <a:t>. The general basic idea of this project to introduce new farming blog writers and readers freely and easily to get more information's abouts traditional and modern Agricultures.</a:t>
            </a:r>
            <a:endParaRPr lang="en-IN" altLang="en-US" sz="18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E223-E024-D182-179C-4809D5A6E152}"/>
              </a:ext>
            </a:extLst>
          </p:cNvPr>
          <p:cNvSpPr txBox="1">
            <a:spLocks/>
          </p:cNvSpPr>
          <p:nvPr/>
        </p:nvSpPr>
        <p:spPr bwMode="auto">
          <a:xfrm>
            <a:off x="394018" y="520383"/>
            <a:ext cx="4063681"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Clr>
                <a:srgbClr val="1F497D"/>
              </a:buClr>
              <a:buSzPts val="2800"/>
              <a:buFont typeface="Montserrat" panose="00000500000000000000" pitchFamily="2" charset="0"/>
              <a:buNone/>
            </a:pPr>
            <a:r>
              <a:rPr lang="en-US" altLang="en-US" sz="1800" b="1" dirty="0">
                <a:latin typeface="Times New Roman" panose="02020603050405020304" pitchFamily="18" charset="0"/>
                <a:ea typeface="Montserrat" panose="00000500000000000000" pitchFamily="2" charset="0"/>
                <a:cs typeface="Times New Roman" panose="02020603050405020304" pitchFamily="18" charset="0"/>
                <a:sym typeface="Montserrat" panose="00000500000000000000" pitchFamily="2" charset="0"/>
              </a:rPr>
              <a:t>PROPOSED SYSTEM DETAILS</a:t>
            </a:r>
          </a:p>
        </p:txBody>
      </p:sp>
      <p:sp>
        <p:nvSpPr>
          <p:cNvPr id="3" name="Title 1">
            <a:extLst>
              <a:ext uri="{FF2B5EF4-FFF2-40B4-BE49-F238E27FC236}">
                <a16:creationId xmlns:a16="http://schemas.microsoft.com/office/drawing/2014/main" id="{033E5A38-455E-69ED-0334-8D8E612033D7}"/>
              </a:ext>
            </a:extLst>
          </p:cNvPr>
          <p:cNvSpPr txBox="1">
            <a:spLocks/>
          </p:cNvSpPr>
          <p:nvPr/>
        </p:nvSpPr>
        <p:spPr bwMode="auto">
          <a:xfrm>
            <a:off x="2222500" y="1142999"/>
            <a:ext cx="9253220" cy="138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143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buNone/>
            </a:pPr>
            <a:r>
              <a:rPr lang="en-GB" sz="1800" b="0" i="0" dirty="0">
                <a:solidFill>
                  <a:srgbClr val="000000"/>
                </a:solidFill>
                <a:effectLst/>
                <a:latin typeface="Times New Roman" panose="02020603050405020304" pitchFamily="18" charset="0"/>
                <a:cs typeface="Times New Roman" panose="02020603050405020304" pitchFamily="18" charset="0"/>
              </a:rPr>
              <a:t>Our project ‘</a:t>
            </a:r>
            <a:r>
              <a:rPr lang="en-GB" altLang="en-US" sz="1800" dirty="0">
                <a:latin typeface="Times New Roman" panose="02020603050405020304" pitchFamily="18" charset="0"/>
                <a:cs typeface="Times New Roman" panose="02020603050405020304" pitchFamily="18" charset="0"/>
              </a:rPr>
              <a:t>Full Stack Development in Agriculture Field’</a:t>
            </a:r>
            <a:r>
              <a:rPr lang="en-GB" sz="1800" b="0" i="0" dirty="0">
                <a:solidFill>
                  <a:srgbClr val="000000"/>
                </a:solidFill>
                <a:effectLst/>
                <a:latin typeface="Times New Roman" panose="02020603050405020304" pitchFamily="18" charset="0"/>
                <a:cs typeface="Times New Roman" panose="02020603050405020304" pitchFamily="18" charset="0"/>
              </a:rPr>
              <a:t> to introduce new farming blog writers and readers freely and easily to get more information's abouts traditional and modern Agricultures.</a:t>
            </a:r>
            <a:endParaRPr lang="en-IN" altLang="en-US" sz="18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84A421F4-9DE3-1A3A-94E8-1FBF4B8ACC85}"/>
              </a:ext>
            </a:extLst>
          </p:cNvPr>
          <p:cNvSpPr txBox="1">
            <a:spLocks/>
          </p:cNvSpPr>
          <p:nvPr/>
        </p:nvSpPr>
        <p:spPr bwMode="auto">
          <a:xfrm>
            <a:off x="394018" y="2536128"/>
            <a:ext cx="4063681"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Clr>
                <a:srgbClr val="1F497D"/>
              </a:buClr>
              <a:buSzPts val="2800"/>
              <a:buFont typeface="Montserrat" panose="00000500000000000000" pitchFamily="2" charset="0"/>
              <a:buNone/>
            </a:pPr>
            <a:r>
              <a:rPr lang="en-US" altLang="en-US" sz="1800" b="1" dirty="0">
                <a:latin typeface="Times New Roman" panose="02020603050405020304" pitchFamily="18" charset="0"/>
                <a:ea typeface="Montserrat" panose="00000500000000000000" pitchFamily="2" charset="0"/>
                <a:cs typeface="Times New Roman" panose="02020603050405020304" pitchFamily="18" charset="0"/>
                <a:sym typeface="Montserrat" panose="00000500000000000000" pitchFamily="2" charset="0"/>
              </a:rPr>
              <a:t>SOFTWARE REQUIREMENT</a:t>
            </a:r>
          </a:p>
        </p:txBody>
      </p:sp>
      <p:sp>
        <p:nvSpPr>
          <p:cNvPr id="10" name="Title 1">
            <a:extLst>
              <a:ext uri="{FF2B5EF4-FFF2-40B4-BE49-F238E27FC236}">
                <a16:creationId xmlns:a16="http://schemas.microsoft.com/office/drawing/2014/main" id="{C2B8E6B2-F7CC-D02A-A262-8554805FCBB0}"/>
              </a:ext>
            </a:extLst>
          </p:cNvPr>
          <p:cNvSpPr txBox="1">
            <a:spLocks/>
          </p:cNvSpPr>
          <p:nvPr/>
        </p:nvSpPr>
        <p:spPr bwMode="auto">
          <a:xfrm>
            <a:off x="2222500" y="3153230"/>
            <a:ext cx="7747000" cy="105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143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00050" indent="-285750" algn="just">
              <a:lnSpc>
                <a:spcPct val="150000"/>
              </a:lnSpc>
            </a:pPr>
            <a:r>
              <a:rPr lang="nn-NO" altLang="en-US" sz="1800" dirty="0">
                <a:latin typeface="Times New Roman" panose="02020603050405020304" pitchFamily="18" charset="0"/>
                <a:cs typeface="Times New Roman" panose="02020603050405020304" pitchFamily="18" charset="0"/>
              </a:rPr>
              <a:t>Visual studio code (for coding).</a:t>
            </a:r>
          </a:p>
          <a:p>
            <a:pPr marL="400050" indent="-285750" algn="just">
              <a:lnSpc>
                <a:spcPct val="150000"/>
              </a:lnSpc>
            </a:pPr>
            <a:r>
              <a:rPr lang="nn-NO" altLang="en-US" sz="1800" dirty="0">
                <a:latin typeface="Times New Roman" panose="02020603050405020304" pitchFamily="18" charset="0"/>
                <a:cs typeface="Times New Roman" panose="02020603050405020304" pitchFamily="18" charset="0"/>
              </a:rPr>
              <a:t>XAMPP( for database).</a:t>
            </a:r>
          </a:p>
        </p:txBody>
      </p:sp>
      <p:sp>
        <p:nvSpPr>
          <p:cNvPr id="4" name="Title 1">
            <a:extLst>
              <a:ext uri="{FF2B5EF4-FFF2-40B4-BE49-F238E27FC236}">
                <a16:creationId xmlns:a16="http://schemas.microsoft.com/office/drawing/2014/main" id="{1B8181AB-E95D-0125-E8BC-A3929264EF08}"/>
              </a:ext>
            </a:extLst>
          </p:cNvPr>
          <p:cNvSpPr txBox="1">
            <a:spLocks/>
          </p:cNvSpPr>
          <p:nvPr/>
        </p:nvSpPr>
        <p:spPr bwMode="auto">
          <a:xfrm>
            <a:off x="394018" y="4540842"/>
            <a:ext cx="4063681"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Clr>
                <a:srgbClr val="1F497D"/>
              </a:buClr>
              <a:buSzPts val="2800"/>
              <a:buFont typeface="Montserrat" panose="00000500000000000000" pitchFamily="2" charset="0"/>
              <a:buNone/>
            </a:pPr>
            <a:r>
              <a:rPr lang="en-US" altLang="en-US" sz="1800" b="1" dirty="0">
                <a:latin typeface="Times New Roman" panose="02020603050405020304" pitchFamily="18" charset="0"/>
                <a:ea typeface="Montserrat" panose="00000500000000000000" pitchFamily="2" charset="0"/>
                <a:cs typeface="Times New Roman" panose="02020603050405020304" pitchFamily="18" charset="0"/>
                <a:sym typeface="Montserrat" panose="00000500000000000000" pitchFamily="2" charset="0"/>
              </a:rPr>
              <a:t>FRONT END DEVELOPMENT</a:t>
            </a:r>
          </a:p>
        </p:txBody>
      </p:sp>
      <p:sp>
        <p:nvSpPr>
          <p:cNvPr id="5" name="Title 1">
            <a:extLst>
              <a:ext uri="{FF2B5EF4-FFF2-40B4-BE49-F238E27FC236}">
                <a16:creationId xmlns:a16="http://schemas.microsoft.com/office/drawing/2014/main" id="{8828C8E5-B59B-29B3-3FBE-432BAB23DEEB}"/>
              </a:ext>
            </a:extLst>
          </p:cNvPr>
          <p:cNvSpPr txBox="1">
            <a:spLocks/>
          </p:cNvSpPr>
          <p:nvPr/>
        </p:nvSpPr>
        <p:spPr bwMode="auto">
          <a:xfrm>
            <a:off x="2425858" y="4822617"/>
            <a:ext cx="7747000"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143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00050" indent="-285750" algn="just">
              <a:lnSpc>
                <a:spcPct val="150000"/>
              </a:lnSpc>
            </a:pPr>
            <a:r>
              <a:rPr lang="nn-NO" altLang="en-US" sz="1800" dirty="0">
                <a:latin typeface="Times New Roman" panose="02020603050405020304" pitchFamily="18" charset="0"/>
                <a:cs typeface="Times New Roman" panose="02020603050405020304" pitchFamily="18" charset="0"/>
              </a:rPr>
              <a:t>HTML, CSS, bootstarp.</a:t>
            </a:r>
          </a:p>
        </p:txBody>
      </p:sp>
      <p:sp>
        <p:nvSpPr>
          <p:cNvPr id="7" name="Title 1">
            <a:extLst>
              <a:ext uri="{FF2B5EF4-FFF2-40B4-BE49-F238E27FC236}">
                <a16:creationId xmlns:a16="http://schemas.microsoft.com/office/drawing/2014/main" id="{6EFBA9DC-D550-EE53-2332-589DE0F7786F}"/>
              </a:ext>
            </a:extLst>
          </p:cNvPr>
          <p:cNvSpPr txBox="1">
            <a:spLocks/>
          </p:cNvSpPr>
          <p:nvPr/>
        </p:nvSpPr>
        <p:spPr bwMode="auto">
          <a:xfrm>
            <a:off x="394018" y="5445234"/>
            <a:ext cx="4063681"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Clr>
                <a:srgbClr val="1F497D"/>
              </a:buClr>
              <a:buSzPts val="2800"/>
              <a:buFont typeface="Montserrat" panose="00000500000000000000" pitchFamily="2" charset="0"/>
              <a:buNone/>
            </a:pPr>
            <a:r>
              <a:rPr lang="en-US" altLang="en-US" sz="1800" b="1" dirty="0">
                <a:latin typeface="Times New Roman" panose="02020603050405020304" pitchFamily="18" charset="0"/>
                <a:ea typeface="Montserrat" panose="00000500000000000000" pitchFamily="2" charset="0"/>
                <a:cs typeface="Times New Roman" panose="02020603050405020304" pitchFamily="18" charset="0"/>
                <a:sym typeface="Montserrat" panose="00000500000000000000" pitchFamily="2" charset="0"/>
              </a:rPr>
              <a:t>BACK END DEVELOPMENT</a:t>
            </a:r>
          </a:p>
        </p:txBody>
      </p:sp>
      <p:sp>
        <p:nvSpPr>
          <p:cNvPr id="8" name="Title 1">
            <a:extLst>
              <a:ext uri="{FF2B5EF4-FFF2-40B4-BE49-F238E27FC236}">
                <a16:creationId xmlns:a16="http://schemas.microsoft.com/office/drawing/2014/main" id="{EC352C95-F3D2-1AF9-C321-3353DC08F40A}"/>
              </a:ext>
            </a:extLst>
          </p:cNvPr>
          <p:cNvSpPr txBox="1">
            <a:spLocks/>
          </p:cNvSpPr>
          <p:nvPr/>
        </p:nvSpPr>
        <p:spPr bwMode="auto">
          <a:xfrm>
            <a:off x="2524469" y="5808892"/>
            <a:ext cx="7747000" cy="62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143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317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371600" indent="-317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828800" indent="-317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286000" indent="-317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7432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2004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6576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114800" indent="-3175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00050" indent="-285750" algn="just">
              <a:lnSpc>
                <a:spcPct val="150000"/>
              </a:lnSpc>
            </a:pPr>
            <a:r>
              <a:rPr lang="nn-NO" altLang="en-US" sz="1800" dirty="0">
                <a:latin typeface="Times New Roman" panose="02020603050405020304" pitchFamily="18" charset="0"/>
                <a:cs typeface="Times New Roman" panose="02020603050405020304" pitchFamily="18" charset="0"/>
              </a:rPr>
              <a:t>JavaScript, mysqli/php, java.</a:t>
            </a:r>
          </a:p>
        </p:txBody>
      </p:sp>
    </p:spTree>
    <p:extLst>
      <p:ext uri="{BB962C8B-B14F-4D97-AF65-F5344CB8AC3E}">
        <p14:creationId xmlns:p14="http://schemas.microsoft.com/office/powerpoint/2010/main" val="114595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4D37-A0DA-759B-EF45-1CD1329C7B87}"/>
              </a:ext>
            </a:extLst>
          </p:cNvPr>
          <p:cNvSpPr>
            <a:spLocks noGrp="1"/>
          </p:cNvSpPr>
          <p:nvPr>
            <p:ph type="title"/>
          </p:nvPr>
        </p:nvSpPr>
        <p:spPr>
          <a:xfrm>
            <a:off x="609600" y="317500"/>
            <a:ext cx="10972800" cy="1143000"/>
          </a:xfrm>
        </p:spPr>
        <p:txBody>
          <a:bodyPr rtlCol="0">
            <a:normAutofit/>
          </a:bodyPr>
          <a:lstStyle/>
          <a:p>
            <a:pPr eaLnBrk="1" fontAlgn="auto" hangingPunct="1">
              <a:spcAft>
                <a:spcPts val="0"/>
              </a:spcAft>
              <a:defRPr/>
            </a:pPr>
            <a:r>
              <a:rPr lang="en-GB" sz="1600" b="1" dirty="0">
                <a:solidFill>
                  <a:schemeClr val="tx1">
                    <a:lumMod val="85000"/>
                    <a:lumOff val="15000"/>
                  </a:schemeClr>
                </a:solidFill>
                <a:latin typeface="Times New Roman" panose="02020603050405020304" pitchFamily="18" charset="0"/>
                <a:cs typeface="Times New Roman" panose="02020603050405020304" pitchFamily="18" charset="0"/>
              </a:rPr>
              <a:t>METHODOLOGY </a:t>
            </a:r>
          </a:p>
        </p:txBody>
      </p:sp>
      <p:sp>
        <p:nvSpPr>
          <p:cNvPr id="15363" name="Content Placeholder 2">
            <a:extLst>
              <a:ext uri="{FF2B5EF4-FFF2-40B4-BE49-F238E27FC236}">
                <a16:creationId xmlns:a16="http://schemas.microsoft.com/office/drawing/2014/main" id="{3D3C406D-3ED8-18C6-F574-0D02B36C8D96}"/>
              </a:ext>
            </a:extLst>
          </p:cNvPr>
          <p:cNvSpPr>
            <a:spLocks noGrp="1"/>
          </p:cNvSpPr>
          <p:nvPr>
            <p:ph idx="1"/>
          </p:nvPr>
        </p:nvSpPr>
        <p:spPr>
          <a:xfrm>
            <a:off x="792162" y="3429000"/>
            <a:ext cx="11101387" cy="2351311"/>
          </a:xfrm>
        </p:spPr>
        <p:txBody>
          <a:bodyPr/>
          <a:lstStyle/>
          <a:p>
            <a:pPr eaLnBrk="1" hangingPunct="1">
              <a:lnSpc>
                <a:spcPct val="150000"/>
              </a:lnSpc>
            </a:pPr>
            <a:r>
              <a:rPr lang="en-US" altLang="en-US" sz="1400" dirty="0">
                <a:latin typeface="Times New Roman" panose="02020603050405020304" pitchFamily="18" charset="0"/>
                <a:cs typeface="Times New Roman" panose="02020603050405020304" pitchFamily="18" charset="0"/>
              </a:rPr>
              <a:t>Idea was decided and survey is taken according to our idea for the applicability.</a:t>
            </a:r>
          </a:p>
          <a:p>
            <a:pPr eaLnBrk="1" hangingPunct="1">
              <a:lnSpc>
                <a:spcPct val="150000"/>
              </a:lnSpc>
            </a:pPr>
            <a:r>
              <a:rPr lang="en-US" altLang="en-US" sz="1400" dirty="0">
                <a:latin typeface="Times New Roman" panose="02020603050405020304" pitchFamily="18" charset="0"/>
                <a:cs typeface="Times New Roman" panose="02020603050405020304" pitchFamily="18" charset="0"/>
              </a:rPr>
              <a:t>Designed and simulated in blender for the visual checking.</a:t>
            </a:r>
          </a:p>
          <a:p>
            <a:pPr eaLnBrk="1" hangingPunct="1">
              <a:lnSpc>
                <a:spcPct val="150000"/>
              </a:lnSpc>
            </a:pPr>
            <a:r>
              <a:rPr lang="en-US" altLang="en-US" sz="1400" dirty="0">
                <a:latin typeface="Times New Roman" panose="02020603050405020304" pitchFamily="18" charset="0"/>
                <a:cs typeface="Times New Roman" panose="02020603050405020304" pitchFamily="18" charset="0"/>
              </a:rPr>
              <a:t>Then we started web development of the ideology.</a:t>
            </a:r>
          </a:p>
          <a:p>
            <a:pPr eaLnBrk="1" hangingPunct="1">
              <a:lnSpc>
                <a:spcPct val="150000"/>
              </a:lnSpc>
            </a:pPr>
            <a:r>
              <a:rPr lang="en-US" altLang="en-US" sz="1400" dirty="0">
                <a:latin typeface="Times New Roman" panose="02020603050405020304" pitchFamily="18" charset="0"/>
                <a:cs typeface="Times New Roman" panose="02020603050405020304" pitchFamily="18" charset="0"/>
              </a:rPr>
              <a:t>We done various test like logging in, signing up, and stability test.</a:t>
            </a:r>
          </a:p>
          <a:p>
            <a:pPr eaLnBrk="1" hangingPunct="1">
              <a:lnSpc>
                <a:spcPct val="150000"/>
              </a:lnSpc>
            </a:pPr>
            <a:r>
              <a:rPr lang="en-US" altLang="en-US" sz="1400" dirty="0">
                <a:latin typeface="Times New Roman" panose="02020603050405020304" pitchFamily="18" charset="0"/>
                <a:cs typeface="Times New Roman" panose="02020603050405020304" pitchFamily="18" charset="0"/>
              </a:rPr>
              <a:t>And  the page is web hosting.</a:t>
            </a:r>
          </a:p>
        </p:txBody>
      </p:sp>
      <p:sp>
        <p:nvSpPr>
          <p:cNvPr id="3" name="Rectangle 2">
            <a:extLst>
              <a:ext uri="{FF2B5EF4-FFF2-40B4-BE49-F238E27FC236}">
                <a16:creationId xmlns:a16="http://schemas.microsoft.com/office/drawing/2014/main" id="{258D842F-EAFD-C6FC-51DF-2741AF30D25E}"/>
              </a:ext>
            </a:extLst>
          </p:cNvPr>
          <p:cNvSpPr/>
          <p:nvPr/>
        </p:nvSpPr>
        <p:spPr>
          <a:xfrm>
            <a:off x="792163" y="1768475"/>
            <a:ext cx="1873250" cy="139223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6813BAE-A876-435B-43F2-36C894BAD03D}"/>
              </a:ext>
            </a:extLst>
          </p:cNvPr>
          <p:cNvSpPr/>
          <p:nvPr/>
        </p:nvSpPr>
        <p:spPr>
          <a:xfrm>
            <a:off x="10021888" y="1768475"/>
            <a:ext cx="1871662" cy="139223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EF3FD0C-FD6C-C8BE-9578-A3812DA07F2C}"/>
              </a:ext>
            </a:extLst>
          </p:cNvPr>
          <p:cNvSpPr/>
          <p:nvPr/>
        </p:nvSpPr>
        <p:spPr>
          <a:xfrm>
            <a:off x="7774781" y="1768475"/>
            <a:ext cx="1871663" cy="139223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7836BCD-23E7-532D-48A3-C6642B53A097}"/>
              </a:ext>
            </a:extLst>
          </p:cNvPr>
          <p:cNvSpPr/>
          <p:nvPr/>
        </p:nvSpPr>
        <p:spPr>
          <a:xfrm>
            <a:off x="5403850" y="1768475"/>
            <a:ext cx="1871663" cy="139223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1EE6F9A-D128-20D1-F066-08D892D14D00}"/>
              </a:ext>
            </a:extLst>
          </p:cNvPr>
          <p:cNvSpPr/>
          <p:nvPr/>
        </p:nvSpPr>
        <p:spPr>
          <a:xfrm>
            <a:off x="3048000" y="1768475"/>
            <a:ext cx="1871663" cy="139223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4A611B0-A49A-92EC-3408-BDE4B45260FC}"/>
              </a:ext>
            </a:extLst>
          </p:cNvPr>
          <p:cNvSpPr/>
          <p:nvPr/>
        </p:nvSpPr>
        <p:spPr>
          <a:xfrm>
            <a:off x="1206500" y="2109788"/>
            <a:ext cx="1038225" cy="708025"/>
          </a:xfrm>
          <a:prstGeom prst="rect">
            <a:avLst/>
          </a:prstGeom>
          <a:noFill/>
        </p:spPr>
        <p:txBody>
          <a:bodyPr wrap="none">
            <a:spAutoFit/>
          </a:bodyPr>
          <a:lstStyle/>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Idea </a:t>
            </a:r>
          </a:p>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a:t>
            </a:r>
          </a:p>
        </p:txBody>
      </p:sp>
      <p:sp>
        <p:nvSpPr>
          <p:cNvPr id="10" name="Rectangle 9">
            <a:extLst>
              <a:ext uri="{FF2B5EF4-FFF2-40B4-BE49-F238E27FC236}">
                <a16:creationId xmlns:a16="http://schemas.microsoft.com/office/drawing/2014/main" id="{A92B99F4-986A-4BF3-9293-0D0D0B4E7DF3}"/>
              </a:ext>
            </a:extLst>
          </p:cNvPr>
          <p:cNvSpPr/>
          <p:nvPr/>
        </p:nvSpPr>
        <p:spPr>
          <a:xfrm>
            <a:off x="3529013" y="2263775"/>
            <a:ext cx="909637" cy="400050"/>
          </a:xfrm>
          <a:prstGeom prst="rect">
            <a:avLst/>
          </a:prstGeom>
          <a:noFill/>
        </p:spPr>
        <p:txBody>
          <a:bodyPr wrap="none">
            <a:spAutoFit/>
          </a:bodyPr>
          <a:lstStyle/>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Survey</a:t>
            </a:r>
          </a:p>
        </p:txBody>
      </p:sp>
      <p:sp>
        <p:nvSpPr>
          <p:cNvPr id="11" name="Rectangle 10">
            <a:extLst>
              <a:ext uri="{FF2B5EF4-FFF2-40B4-BE49-F238E27FC236}">
                <a16:creationId xmlns:a16="http://schemas.microsoft.com/office/drawing/2014/main" id="{7786C90B-DDA4-A0B1-540A-A674F9742B45}"/>
              </a:ext>
            </a:extLst>
          </p:cNvPr>
          <p:cNvSpPr/>
          <p:nvPr/>
        </p:nvSpPr>
        <p:spPr>
          <a:xfrm>
            <a:off x="5530509" y="2109927"/>
            <a:ext cx="1628971" cy="707886"/>
          </a:xfrm>
          <a:prstGeom prst="rect">
            <a:avLst/>
          </a:prstGeom>
          <a:noFill/>
        </p:spPr>
        <p:txBody>
          <a:bodyPr wrap="none">
            <a:spAutoFit/>
          </a:bodyPr>
          <a:lstStyle/>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Web </a:t>
            </a:r>
          </a:p>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Development </a:t>
            </a:r>
          </a:p>
        </p:txBody>
      </p:sp>
      <p:sp>
        <p:nvSpPr>
          <p:cNvPr id="12" name="Rectangle 11">
            <a:extLst>
              <a:ext uri="{FF2B5EF4-FFF2-40B4-BE49-F238E27FC236}">
                <a16:creationId xmlns:a16="http://schemas.microsoft.com/office/drawing/2014/main" id="{B2D0F961-41DA-7607-D0F7-0FDCD629C219}"/>
              </a:ext>
            </a:extLst>
          </p:cNvPr>
          <p:cNvSpPr/>
          <p:nvPr/>
        </p:nvSpPr>
        <p:spPr>
          <a:xfrm>
            <a:off x="8238940" y="2109927"/>
            <a:ext cx="934615" cy="707886"/>
          </a:xfrm>
          <a:prstGeom prst="rect">
            <a:avLst/>
          </a:prstGeom>
          <a:noFill/>
        </p:spPr>
        <p:txBody>
          <a:bodyPr wrap="none">
            <a:spAutoFit/>
          </a:bodyPr>
          <a:lstStyle/>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Web</a:t>
            </a:r>
          </a:p>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Testing</a:t>
            </a:r>
          </a:p>
        </p:txBody>
      </p:sp>
      <p:sp>
        <p:nvSpPr>
          <p:cNvPr id="13" name="Rectangle 12">
            <a:extLst>
              <a:ext uri="{FF2B5EF4-FFF2-40B4-BE49-F238E27FC236}">
                <a16:creationId xmlns:a16="http://schemas.microsoft.com/office/drawing/2014/main" id="{1DF5B9F1-0627-67A3-AC8E-9CE6FC34DB44}"/>
              </a:ext>
            </a:extLst>
          </p:cNvPr>
          <p:cNvSpPr/>
          <p:nvPr/>
        </p:nvSpPr>
        <p:spPr>
          <a:xfrm>
            <a:off x="10459827" y="2090738"/>
            <a:ext cx="995785" cy="707886"/>
          </a:xfrm>
          <a:prstGeom prst="rect">
            <a:avLst/>
          </a:prstGeom>
          <a:noFill/>
        </p:spPr>
        <p:txBody>
          <a:bodyPr wrap="none">
            <a:spAutoFit/>
          </a:bodyPr>
          <a:lstStyle/>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Web</a:t>
            </a:r>
          </a:p>
          <a:p>
            <a:pPr algn="ctr">
              <a:defRPr/>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Hosting</a:t>
            </a:r>
          </a:p>
        </p:txBody>
      </p:sp>
      <p:cxnSp>
        <p:nvCxnSpPr>
          <p:cNvPr id="14" name="Straight Arrow Connector 13">
            <a:extLst>
              <a:ext uri="{FF2B5EF4-FFF2-40B4-BE49-F238E27FC236}">
                <a16:creationId xmlns:a16="http://schemas.microsoft.com/office/drawing/2014/main" id="{0D6E7B1C-E6DA-CAED-6B06-CC5F8026D70F}"/>
              </a:ext>
            </a:extLst>
          </p:cNvPr>
          <p:cNvCxnSpPr>
            <a:stCxn id="3" idx="3"/>
            <a:endCxn id="8" idx="1"/>
          </p:cNvCxnSpPr>
          <p:nvPr/>
        </p:nvCxnSpPr>
        <p:spPr>
          <a:xfrm>
            <a:off x="2665413" y="2463800"/>
            <a:ext cx="3825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3233387-F565-FD74-B024-7D924A00E33B}"/>
              </a:ext>
            </a:extLst>
          </p:cNvPr>
          <p:cNvCxnSpPr>
            <a:cxnSpLocks/>
          </p:cNvCxnSpPr>
          <p:nvPr/>
        </p:nvCxnSpPr>
        <p:spPr>
          <a:xfrm>
            <a:off x="4919663" y="2463800"/>
            <a:ext cx="4841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F7DDE66-B428-245C-295C-3D3FEAB0C55D}"/>
              </a:ext>
            </a:extLst>
          </p:cNvPr>
          <p:cNvCxnSpPr>
            <a:cxnSpLocks/>
            <a:stCxn id="7" idx="3"/>
            <a:endCxn id="6" idx="1"/>
          </p:cNvCxnSpPr>
          <p:nvPr/>
        </p:nvCxnSpPr>
        <p:spPr>
          <a:xfrm>
            <a:off x="7275513" y="2464594"/>
            <a:ext cx="4992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0AE6759-AAD5-BD4B-255F-DFB62F8FD997}"/>
              </a:ext>
            </a:extLst>
          </p:cNvPr>
          <p:cNvCxnSpPr/>
          <p:nvPr/>
        </p:nvCxnSpPr>
        <p:spPr>
          <a:xfrm>
            <a:off x="9637713" y="2444750"/>
            <a:ext cx="384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3CA27-8F45-C762-8293-11610FF166FC}"/>
              </a:ext>
            </a:extLst>
          </p:cNvPr>
          <p:cNvSpPr txBox="1"/>
          <p:nvPr/>
        </p:nvSpPr>
        <p:spPr>
          <a:xfrm>
            <a:off x="471055" y="387927"/>
            <a:ext cx="11111345" cy="584775"/>
          </a:xfrm>
          <a:prstGeom prst="rect">
            <a:avLst/>
          </a:prstGeom>
          <a:noFill/>
        </p:spPr>
        <p:txBody>
          <a:bodyPr wrap="square" rtlCol="0">
            <a:spAutoFit/>
          </a:bodyPr>
          <a:lstStyle/>
          <a:p>
            <a:r>
              <a:rPr lang="en-IN" sz="3200" b="0" i="0" dirty="0">
                <a:effectLst/>
                <a:latin typeface="Times New Roman" panose="02020603050405020304" pitchFamily="18" charset="0"/>
                <a:cs typeface="Times New Roman" panose="02020603050405020304" pitchFamily="18" charset="0"/>
              </a:rPr>
              <a:t>Future Scope</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B4FCA08-847C-A4DF-1019-CD65C905EFA1}"/>
              </a:ext>
            </a:extLst>
          </p:cNvPr>
          <p:cNvSpPr txBox="1"/>
          <p:nvPr/>
        </p:nvSpPr>
        <p:spPr>
          <a:xfrm>
            <a:off x="748145" y="1364673"/>
            <a:ext cx="10668000" cy="3046988"/>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Agriculture engineering students gain the knowledge from </a:t>
            </a:r>
            <a:r>
              <a:rPr lang="en-IN" sz="2400" dirty="0" err="1">
                <a:latin typeface="Times New Roman" panose="02020603050405020304" pitchFamily="18" charset="0"/>
                <a:cs typeface="Times New Roman" panose="02020603050405020304" pitchFamily="18" charset="0"/>
              </a:rPr>
              <a:t>agritoy</a:t>
            </a:r>
            <a:r>
              <a:rPr lang="en-IN" sz="2400" dirty="0">
                <a:latin typeface="Times New Roman" panose="02020603050405020304" pitchFamily="18" charset="0"/>
                <a:cs typeface="Times New Roman" panose="02020603050405020304" pitchFamily="18" charset="0"/>
              </a:rPr>
              <a:t> website it leads to make them own business ideas to became entrepreneur.</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a:t>
            </a:r>
            <a:r>
              <a:rPr lang="en-IN" sz="2400" dirty="0" err="1">
                <a:latin typeface="Times New Roman" panose="02020603050405020304" pitchFamily="18" charset="0"/>
                <a:cs typeface="Times New Roman" panose="02020603050405020304" pitchFamily="18" charset="0"/>
              </a:rPr>
              <a:t>atchive</a:t>
            </a:r>
            <a:r>
              <a:rPr lang="en-IN" sz="2400" dirty="0">
                <a:latin typeface="Times New Roman" panose="02020603050405020304" pitchFamily="18" charset="0"/>
                <a:cs typeface="Times New Roman" panose="02020603050405020304" pitchFamily="18" charset="0"/>
              </a:rPr>
              <a:t> maximum data for cropping ,cultivation, irrigation ,maintenance should be survey from all over </a:t>
            </a:r>
            <a:r>
              <a:rPr lang="en-IN" sz="2400" dirty="0" err="1">
                <a:latin typeface="Times New Roman" panose="02020603050405020304" pitchFamily="18" charset="0"/>
                <a:cs typeface="Times New Roman" panose="02020603050405020304" pitchFamily="18" charset="0"/>
              </a:rPr>
              <a:t>india</a:t>
            </a:r>
            <a:r>
              <a:rPr lang="en-IN"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Our motive to get the website to most use full for the engineering students and </a:t>
            </a:r>
            <a:r>
              <a:rPr lang="en-IN" sz="2400" dirty="0" err="1">
                <a:latin typeface="Times New Roman" panose="02020603050405020304" pitchFamily="18" charset="0"/>
                <a:cs typeface="Times New Roman" panose="02020603050405020304" pitchFamily="18" charset="0"/>
              </a:rPr>
              <a:t>professers</a:t>
            </a:r>
            <a:r>
              <a:rPr lang="en-IN" sz="2400" dirty="0">
                <a:latin typeface="Times New Roman" panose="02020603050405020304" pitchFamily="18" charset="0"/>
                <a:cs typeface="Times New Roman" panose="02020603050405020304" pitchFamily="18" charset="0"/>
              </a:rPr>
              <a:t>  to the knowledge about the agriculture field. </a:t>
            </a:r>
          </a:p>
        </p:txBody>
      </p:sp>
    </p:spTree>
    <p:extLst>
      <p:ext uri="{BB962C8B-B14F-4D97-AF65-F5344CB8AC3E}">
        <p14:creationId xmlns:p14="http://schemas.microsoft.com/office/powerpoint/2010/main" val="140242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42E27D-DE28-0B6F-818C-9B3151EE0D81}"/>
              </a:ext>
            </a:extLst>
          </p:cNvPr>
          <p:cNvSpPr txBox="1">
            <a:spLocks/>
          </p:cNvSpPr>
          <p:nvPr/>
        </p:nvSpPr>
        <p:spPr>
          <a:xfrm>
            <a:off x="838200" y="365125"/>
            <a:ext cx="5676900" cy="617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ltLang="en-US" sz="1600" b="1" dirty="0">
              <a:latin typeface="Times New Roman" panose="02020603050405020304" pitchFamily="18" charset="0"/>
              <a:cs typeface="Times New Roman" panose="02020603050405020304" pitchFamily="18" charset="0"/>
            </a:endParaRPr>
          </a:p>
          <a:p>
            <a:r>
              <a:rPr lang="en-GB" altLang="en-US" sz="1800" b="1" dirty="0">
                <a:latin typeface="Times New Roman" panose="02020603050405020304" pitchFamily="18" charset="0"/>
                <a:cs typeface="Times New Roman" panose="02020603050405020304" pitchFamily="18" charset="0"/>
              </a:rPr>
              <a:t>LITERATURE SURVEY AND FEASIBILITY STUDY</a:t>
            </a:r>
            <a:endParaRPr lang="en-US" altLang="en-US" sz="18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E68FA43-1E73-4661-8F80-C018B851D104}"/>
              </a:ext>
            </a:extLst>
          </p:cNvPr>
          <p:cNvSpPr txBox="1">
            <a:spLocks/>
          </p:cNvSpPr>
          <p:nvPr/>
        </p:nvSpPr>
        <p:spPr>
          <a:xfrm>
            <a:off x="1318418" y="982979"/>
            <a:ext cx="9555163" cy="500569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Aft>
                <a:spcPts val="538"/>
              </a:spcAft>
              <a:buFont typeface="Arial" panose="020B0604020202020204" pitchFamily="34" charset="0"/>
              <a:buAutoNum type="arabicPeriod"/>
            </a:pPr>
            <a:r>
              <a:rPr lang="en-GB" sz="1100" dirty="0">
                <a:latin typeface="Times New Roman" panose="02020603050405020304" pitchFamily="18" charset="0"/>
                <a:cs typeface="Times New Roman" panose="02020603050405020304" pitchFamily="18" charset="0"/>
              </a:rPr>
              <a:t>Manish Mahant, Abhishek Shukla, Sunil Dixit, </a:t>
            </a:r>
            <a:r>
              <a:rPr lang="en-GB" sz="1100" dirty="0" err="1">
                <a:latin typeface="Times New Roman" panose="02020603050405020304" pitchFamily="18" charset="0"/>
                <a:cs typeface="Times New Roman" panose="02020603050405020304" pitchFamily="18" charset="0"/>
              </a:rPr>
              <a:t>Dileshwer</a:t>
            </a:r>
            <a:r>
              <a:rPr lang="en-GB" sz="1100" dirty="0">
                <a:latin typeface="Times New Roman" panose="02020603050405020304" pitchFamily="18" charset="0"/>
                <a:cs typeface="Times New Roman" panose="02020603050405020304" pitchFamily="18" charset="0"/>
              </a:rPr>
              <a:t> Patel, (2012) The application of Information and Communication Technology (ICT) in agriculture is increasingly important. E-Agriculture involves the conceptualization, design, development, evaluation and application of innovative ways to use information and communication technologies (ICT) in rural domain, with a primary focus on agriculture. Information and Communication Technology (ICT) can play a significant role in maintaining properties of information as it consists of three main technologies. These technologies are applied for processing, exchanging and managing data, information and knowledge. </a:t>
            </a:r>
          </a:p>
          <a:p>
            <a:pPr algn="just">
              <a:lnSpc>
                <a:spcPct val="150000"/>
              </a:lnSpc>
              <a:spcAft>
                <a:spcPts val="538"/>
              </a:spcAft>
              <a:buFont typeface="Arial" panose="020B0604020202020204" pitchFamily="34" charset="0"/>
              <a:buAutoNum type="arabicPeriod"/>
            </a:pPr>
            <a:r>
              <a:rPr lang="en-GB" sz="1100" dirty="0">
                <a:latin typeface="Times New Roman" panose="02020603050405020304" pitchFamily="18" charset="0"/>
                <a:cs typeface="Times New Roman" panose="02020603050405020304" pitchFamily="18" charset="0"/>
              </a:rPr>
              <a:t>2. </a:t>
            </a:r>
            <a:r>
              <a:rPr lang="en-GB" sz="1100" dirty="0" err="1">
                <a:latin typeface="Times New Roman" panose="02020603050405020304" pitchFamily="18" charset="0"/>
                <a:cs typeface="Times New Roman" panose="02020603050405020304" pitchFamily="18" charset="0"/>
              </a:rPr>
              <a:t>Ugwuishiwu</a:t>
            </a:r>
            <a:r>
              <a:rPr lang="en-GB" sz="1100" dirty="0">
                <a:latin typeface="Times New Roman" panose="02020603050405020304" pitchFamily="18" charset="0"/>
                <a:cs typeface="Times New Roman" panose="02020603050405020304" pitchFamily="18" charset="0"/>
              </a:rPr>
              <a:t> C.H., </a:t>
            </a:r>
            <a:r>
              <a:rPr lang="en-GB" sz="1100" dirty="0" err="1">
                <a:latin typeface="Times New Roman" panose="02020603050405020304" pitchFamily="18" charset="0"/>
                <a:cs typeface="Times New Roman" panose="02020603050405020304" pitchFamily="18" charset="0"/>
              </a:rPr>
              <a:t>Udanor</a:t>
            </a:r>
            <a:r>
              <a:rPr lang="en-GB" sz="1100" dirty="0">
                <a:latin typeface="Times New Roman" panose="02020603050405020304" pitchFamily="18" charset="0"/>
                <a:cs typeface="Times New Roman" panose="02020603050405020304" pitchFamily="18" charset="0"/>
              </a:rPr>
              <a:t> C.N., </a:t>
            </a:r>
            <a:r>
              <a:rPr lang="en-GB" sz="1100" dirty="0" err="1">
                <a:latin typeface="Times New Roman" panose="02020603050405020304" pitchFamily="18" charset="0"/>
                <a:cs typeface="Times New Roman" panose="02020603050405020304" pitchFamily="18" charset="0"/>
              </a:rPr>
              <a:t>Ugwuishiwu</a:t>
            </a:r>
            <a:r>
              <a:rPr lang="en-GB" sz="1100" dirty="0">
                <a:latin typeface="Times New Roman" panose="02020603050405020304" pitchFamily="18" charset="0"/>
                <a:cs typeface="Times New Roman" panose="02020603050405020304" pitchFamily="18" charset="0"/>
              </a:rPr>
              <a:t> B.O., (2012) This paper proposes an </a:t>
            </a:r>
            <a:r>
              <a:rPr lang="en-GB" sz="1100" dirty="0" err="1">
                <a:latin typeface="Times New Roman" panose="02020603050405020304" pitchFamily="18" charset="0"/>
                <a:cs typeface="Times New Roman" panose="02020603050405020304" pitchFamily="18" charset="0"/>
              </a:rPr>
              <a:t>Agro</a:t>
            </a:r>
            <a:r>
              <a:rPr lang="en-GB" sz="1100" dirty="0">
                <a:latin typeface="Times New Roman" panose="02020603050405020304" pitchFamily="18" charset="0"/>
                <a:cs typeface="Times New Roman" panose="02020603050405020304" pitchFamily="18" charset="0"/>
              </a:rPr>
              <a:t>-Information System that enables a farmer to have relevant information about a crop, such as the varieties and other requirements like soil type, temperature, type and quantity of fertilizer, time of planting, time of maturity, planting distance, diseases, pest, pest and Disease control measures, rainfall, sunshine, etc. of that crop. The level of application of this information determines the volume and efficiency of the crop yield. AIS software is designed and implemented which helps the farmer achieve the afore-mentioned objectives. </a:t>
            </a:r>
          </a:p>
          <a:p>
            <a:pPr algn="just">
              <a:lnSpc>
                <a:spcPct val="150000"/>
              </a:lnSpc>
              <a:spcAft>
                <a:spcPts val="538"/>
              </a:spcAft>
              <a:buFont typeface="Arial" panose="020B0604020202020204" pitchFamily="34" charset="0"/>
              <a:buAutoNum type="arabicPeriod"/>
            </a:pPr>
            <a:r>
              <a:rPr lang="en-GB" sz="1100" dirty="0">
                <a:latin typeface="Times New Roman" panose="02020603050405020304" pitchFamily="18" charset="0"/>
                <a:cs typeface="Times New Roman" panose="02020603050405020304" pitchFamily="18" charset="0"/>
              </a:rPr>
              <a:t>3. </a:t>
            </a:r>
            <a:r>
              <a:rPr lang="en-GB" sz="1100" dirty="0" err="1">
                <a:latin typeface="Times New Roman" panose="02020603050405020304" pitchFamily="18" charset="0"/>
                <a:cs typeface="Times New Roman" panose="02020603050405020304" pitchFamily="18" charset="0"/>
              </a:rPr>
              <a:t>HavliCek</a:t>
            </a:r>
            <a:r>
              <a:rPr lang="en-GB" sz="1100" dirty="0">
                <a:latin typeface="Times New Roman" panose="02020603050405020304" pitchFamily="18" charset="0"/>
                <a:cs typeface="Times New Roman" panose="02020603050405020304" pitchFamily="18" charset="0"/>
              </a:rPr>
              <a:t>, J. Vanek, V. </a:t>
            </a:r>
            <a:r>
              <a:rPr lang="en-GB" sz="1100" dirty="0" err="1">
                <a:latin typeface="Times New Roman" panose="02020603050405020304" pitchFamily="18" charset="0"/>
                <a:cs typeface="Times New Roman" panose="02020603050405020304" pitchFamily="18" charset="0"/>
              </a:rPr>
              <a:t>Lohr</a:t>
            </a:r>
            <a:r>
              <a:rPr lang="en-GB" sz="1100" dirty="0">
                <a:latin typeface="Times New Roman" panose="02020603050405020304" pitchFamily="18" charset="0"/>
                <a:cs typeface="Times New Roman" panose="02020603050405020304" pitchFamily="18" charset="0"/>
              </a:rPr>
              <a:t>, E. </a:t>
            </a:r>
            <a:r>
              <a:rPr lang="en-GB" sz="1100" dirty="0" err="1">
                <a:latin typeface="Times New Roman" panose="02020603050405020304" pitchFamily="18" charset="0"/>
                <a:cs typeface="Times New Roman" panose="02020603050405020304" pitchFamily="18" charset="0"/>
              </a:rPr>
              <a:t>Cervenkova</a:t>
            </a:r>
            <a:r>
              <a:rPr lang="en-GB" sz="1100" dirty="0">
                <a:latin typeface="Times New Roman" panose="02020603050405020304" pitchFamily="18" charset="0"/>
                <a:cs typeface="Times New Roman" panose="02020603050405020304" pitchFamily="18" charset="0"/>
              </a:rPr>
              <a:t>, (2010) The rapid advancement in Information and Communications Technologies (ICTs) has given rise to new applications that were impossible just few years ago. Agriculture is an important sector with the majority of the rural population in developing countries depending on it. The sector faces major challenges of enhancing production in a situation of dwindling natural resources necessary for production. ICT plays an important role in challenging and uplifting the livelihoods of the rural populace using an </a:t>
            </a:r>
            <a:r>
              <a:rPr lang="en-GB" sz="1100" dirty="0" err="1">
                <a:latin typeface="Times New Roman" panose="02020603050405020304" pitchFamily="18" charset="0"/>
                <a:cs typeface="Times New Roman" panose="02020603050405020304" pitchFamily="18" charset="0"/>
              </a:rPr>
              <a:t>agro</a:t>
            </a:r>
            <a:r>
              <a:rPr lang="en-GB" sz="1100" dirty="0">
                <a:latin typeface="Times New Roman" panose="02020603050405020304" pitchFamily="18" charset="0"/>
                <a:cs typeface="Times New Roman" panose="02020603050405020304" pitchFamily="18" charset="0"/>
              </a:rPr>
              <a:t> computer-based information system. This paper proposes an </a:t>
            </a:r>
            <a:r>
              <a:rPr lang="en-GB" sz="1100" dirty="0" err="1">
                <a:latin typeface="Times New Roman" panose="02020603050405020304" pitchFamily="18" charset="0"/>
                <a:cs typeface="Times New Roman" panose="02020603050405020304" pitchFamily="18" charset="0"/>
              </a:rPr>
              <a:t>Agro</a:t>
            </a:r>
            <a:r>
              <a:rPr lang="en-GB" sz="1100" dirty="0">
                <a:latin typeface="Times New Roman" panose="02020603050405020304" pitchFamily="18" charset="0"/>
                <a:cs typeface="Times New Roman" panose="02020603050405020304" pitchFamily="18" charset="0"/>
              </a:rPr>
              <a:t>-Information System that enables a farmer to have relevant information about a crop, such as the varieties and other requirements like soil type, temperature, type and quantity of fertilizer, time of planting, time of maturity, planting distance, diseases, pest, pest and Disease control measures, rainfall, sunshine, etc. of that crop. The level of application of this information determines the volume and efficiency of the crop yield. AIS software is designed and implemented which helps the farmer achieve the afore-mentioned objectives. </a:t>
            </a:r>
          </a:p>
          <a:p>
            <a:pPr algn="just">
              <a:lnSpc>
                <a:spcPct val="150000"/>
              </a:lnSpc>
              <a:spcAft>
                <a:spcPts val="538"/>
              </a:spcAft>
              <a:buFont typeface="Arial" panose="020B0604020202020204" pitchFamily="34" charset="0"/>
              <a:buAutoNum type="arabicPeriod"/>
            </a:pPr>
            <a:r>
              <a:rPr lang="en-GB" sz="1100" dirty="0">
                <a:latin typeface="Times New Roman" panose="02020603050405020304" pitchFamily="18" charset="0"/>
                <a:cs typeface="Times New Roman" panose="02020603050405020304" pitchFamily="18" charset="0"/>
              </a:rPr>
              <a:t>4. Sanjeev S </a:t>
            </a:r>
            <a:r>
              <a:rPr lang="en-GB" sz="1100" dirty="0" err="1">
                <a:latin typeface="Times New Roman" panose="02020603050405020304" pitchFamily="18" charset="0"/>
                <a:cs typeface="Times New Roman" panose="02020603050405020304" pitchFamily="18" charset="0"/>
              </a:rPr>
              <a:t>Sannakki</a:t>
            </a:r>
            <a:r>
              <a:rPr lang="en-GB" sz="1100" dirty="0">
                <a:latin typeface="Times New Roman" panose="02020603050405020304" pitchFamily="18" charset="0"/>
                <a:cs typeface="Times New Roman" panose="02020603050405020304" pitchFamily="18" charset="0"/>
              </a:rPr>
              <a:t>, Vijay S </a:t>
            </a:r>
            <a:r>
              <a:rPr lang="en-GB" sz="1100" dirty="0" err="1">
                <a:latin typeface="Times New Roman" panose="02020603050405020304" pitchFamily="18" charset="0"/>
                <a:cs typeface="Times New Roman" panose="02020603050405020304" pitchFamily="18" charset="0"/>
              </a:rPr>
              <a:t>Rajpurohit</a:t>
            </a:r>
            <a:r>
              <a:rPr lang="en-GB" sz="1100" dirty="0">
                <a:latin typeface="Times New Roman" panose="02020603050405020304" pitchFamily="18" charset="0"/>
                <a:cs typeface="Times New Roman" panose="02020603050405020304" pitchFamily="18" charset="0"/>
              </a:rPr>
              <a:t>, V B </a:t>
            </a:r>
            <a:r>
              <a:rPr lang="en-GB" sz="1100" dirty="0" err="1">
                <a:latin typeface="Times New Roman" panose="02020603050405020304" pitchFamily="18" charset="0"/>
                <a:cs typeface="Times New Roman" panose="02020603050405020304" pitchFamily="18" charset="0"/>
              </a:rPr>
              <a:t>Nargund</a:t>
            </a:r>
            <a:r>
              <a:rPr lang="en-GB" sz="1100" dirty="0">
                <a:latin typeface="Times New Roman" panose="02020603050405020304" pitchFamily="18" charset="0"/>
                <a:cs typeface="Times New Roman" panose="02020603050405020304" pitchFamily="18" charset="0"/>
              </a:rPr>
              <a:t>, Arun Kumar R, </a:t>
            </a:r>
            <a:r>
              <a:rPr lang="en-GB" sz="1100" dirty="0" err="1">
                <a:latin typeface="Times New Roman" panose="02020603050405020304" pitchFamily="18" charset="0"/>
                <a:cs typeface="Times New Roman" panose="02020603050405020304" pitchFamily="18" charset="0"/>
              </a:rPr>
              <a:t>Prema</a:t>
            </a:r>
            <a:r>
              <a:rPr lang="en-GB" sz="1100" dirty="0">
                <a:latin typeface="Times New Roman" panose="02020603050405020304" pitchFamily="18" charset="0"/>
                <a:cs typeface="Times New Roman" panose="02020603050405020304" pitchFamily="18" charset="0"/>
              </a:rPr>
              <a:t> S </a:t>
            </a:r>
            <a:r>
              <a:rPr lang="en-GB" sz="1100" dirty="0" err="1">
                <a:latin typeface="Times New Roman" panose="02020603050405020304" pitchFamily="18" charset="0"/>
                <a:cs typeface="Times New Roman" panose="02020603050405020304" pitchFamily="18" charset="0"/>
              </a:rPr>
              <a:t>Yallur</a:t>
            </a:r>
            <a:r>
              <a:rPr lang="en-GB" sz="1100" dirty="0">
                <a:latin typeface="Times New Roman" panose="02020603050405020304" pitchFamily="18" charset="0"/>
                <a:cs typeface="Times New Roman" panose="02020603050405020304" pitchFamily="18" charset="0"/>
              </a:rPr>
              <a:t>, (2011) Present paper introduces an innovative approach to automatically grade the disease on plant leaves. The system effectively inculcates Information and Communication Technology (ICT) in agriculture and hence contributes to Precision Agriculture. Presently, plant pathologists mainly rely on naked eye prediction and a disease scoring scale to grade the disease. This manual grading is not only time consuming but also not feasible. Hence the paper proposes an image processing based approach to automatically grade the disease spread on plant leaves by employing Fuzzy Logic. The results are proved to be accurate and satisfactory in contrast with </a:t>
            </a:r>
            <a:r>
              <a:rPr lang="en-GB" sz="1100" dirty="0" err="1">
                <a:latin typeface="Times New Roman" panose="02020603050405020304" pitchFamily="18" charset="0"/>
                <a:cs typeface="Times New Roman" panose="02020603050405020304" pitchFamily="18" charset="0"/>
              </a:rPr>
              <a:t>manual.grading</a:t>
            </a:r>
            <a:r>
              <a:rPr lang="en-GB" sz="1100" dirty="0">
                <a:latin typeface="Times New Roman" panose="02020603050405020304" pitchFamily="18" charset="0"/>
                <a:cs typeface="Times New Roman" panose="02020603050405020304" pitchFamily="18" charset="0"/>
              </a:rPr>
              <a:t>.</a:t>
            </a:r>
            <a:endParaRPr lang="en-IN" altLang="en-US" sz="16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60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C92D9-54A9-7BC1-3A26-73E155F83A4A}"/>
              </a:ext>
            </a:extLst>
          </p:cNvPr>
          <p:cNvPicPr>
            <a:picLocks noChangeAspect="1"/>
          </p:cNvPicPr>
          <p:nvPr/>
        </p:nvPicPr>
        <p:blipFill rotWithShape="1">
          <a:blip r:embed="rId2"/>
          <a:srcRect t="3410" b="4849"/>
          <a:stretch/>
        </p:blipFill>
        <p:spPr>
          <a:xfrm>
            <a:off x="0" y="284017"/>
            <a:ext cx="12192000" cy="6289965"/>
          </a:xfrm>
          <a:prstGeom prst="rect">
            <a:avLst/>
          </a:prstGeom>
        </p:spPr>
      </p:pic>
    </p:spTree>
    <p:extLst>
      <p:ext uri="{BB962C8B-B14F-4D97-AF65-F5344CB8AC3E}">
        <p14:creationId xmlns:p14="http://schemas.microsoft.com/office/powerpoint/2010/main" val="376612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DB96C-5B5D-5010-63E3-F26DF01F7D2B}"/>
              </a:ext>
            </a:extLst>
          </p:cNvPr>
          <p:cNvPicPr>
            <a:picLocks noChangeAspect="1"/>
          </p:cNvPicPr>
          <p:nvPr/>
        </p:nvPicPr>
        <p:blipFill rotWithShape="1">
          <a:blip r:embed="rId2"/>
          <a:srcRect t="3411" b="5433"/>
          <a:stretch/>
        </p:blipFill>
        <p:spPr>
          <a:xfrm>
            <a:off x="0" y="117764"/>
            <a:ext cx="12192000" cy="6622472"/>
          </a:xfrm>
          <a:prstGeom prst="rect">
            <a:avLst/>
          </a:prstGeom>
        </p:spPr>
      </p:pic>
    </p:spTree>
    <p:extLst>
      <p:ext uri="{BB962C8B-B14F-4D97-AF65-F5344CB8AC3E}">
        <p14:creationId xmlns:p14="http://schemas.microsoft.com/office/powerpoint/2010/main" val="4189425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4C633-53AF-5D4B-1DDF-D53B65625574}"/>
              </a:ext>
            </a:extLst>
          </p:cNvPr>
          <p:cNvPicPr>
            <a:picLocks noChangeAspect="1"/>
          </p:cNvPicPr>
          <p:nvPr/>
        </p:nvPicPr>
        <p:blipFill rotWithShape="1">
          <a:blip r:embed="rId2"/>
          <a:srcRect t="3614" b="5028"/>
          <a:stretch/>
        </p:blipFill>
        <p:spPr>
          <a:xfrm>
            <a:off x="0" y="124691"/>
            <a:ext cx="12192000" cy="6608618"/>
          </a:xfrm>
          <a:prstGeom prst="rect">
            <a:avLst/>
          </a:prstGeom>
        </p:spPr>
      </p:pic>
    </p:spTree>
    <p:extLst>
      <p:ext uri="{BB962C8B-B14F-4D97-AF65-F5344CB8AC3E}">
        <p14:creationId xmlns:p14="http://schemas.microsoft.com/office/powerpoint/2010/main" val="937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1251</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Montserrat</vt:lpstr>
      <vt:lpstr>Times New Roman</vt:lpstr>
      <vt:lpstr>Office Theme</vt:lpstr>
      <vt:lpstr>PowerPoint Presentation</vt:lpstr>
      <vt:lpstr>ABSTRACT</vt:lpstr>
      <vt:lpstr>PowerPoint Presentation</vt:lpstr>
      <vt:lpstr>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Vigneshwaran A</dc:creator>
  <cp:lastModifiedBy>Vigneshwaran A</cp:lastModifiedBy>
  <cp:revision>1</cp:revision>
  <dcterms:created xsi:type="dcterms:W3CDTF">2023-04-19T19:25:49Z</dcterms:created>
  <dcterms:modified xsi:type="dcterms:W3CDTF">2023-04-19T19:41:19Z</dcterms:modified>
</cp:coreProperties>
</file>